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8" r:id="rId5"/>
    <p:sldId id="284" r:id="rId6"/>
    <p:sldId id="261" r:id="rId7"/>
    <p:sldId id="259" r:id="rId8"/>
    <p:sldId id="263" r:id="rId9"/>
    <p:sldId id="264" r:id="rId10"/>
    <p:sldId id="296" r:id="rId11"/>
    <p:sldId id="266" r:id="rId12"/>
    <p:sldId id="267" r:id="rId13"/>
    <p:sldId id="268" r:id="rId14"/>
    <p:sldId id="269" r:id="rId15"/>
    <p:sldId id="270" r:id="rId16"/>
    <p:sldId id="271" r:id="rId17"/>
    <p:sldId id="291" r:id="rId18"/>
    <p:sldId id="292" r:id="rId19"/>
    <p:sldId id="297" r:id="rId20"/>
    <p:sldId id="275" r:id="rId21"/>
    <p:sldId id="293" r:id="rId22"/>
    <p:sldId id="276" r:id="rId23"/>
    <p:sldId id="298" r:id="rId24"/>
    <p:sldId id="287" r:id="rId25"/>
    <p:sldId id="294" r:id="rId26"/>
    <p:sldId id="278" r:id="rId27"/>
    <p:sldId id="295" r:id="rId28"/>
    <p:sldId id="277" r:id="rId29"/>
    <p:sldId id="288" r:id="rId30"/>
    <p:sldId id="279" r:id="rId31"/>
    <p:sldId id="280" r:id="rId32"/>
    <p:sldId id="281" r:id="rId33"/>
  </p:sldIdLst>
  <p:sldSz cx="12192000" cy="6858000"/>
  <p:notesSz cx="6797675" cy="98742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6" roundtripDataSignature="AMtx7miAnTxeFXXl6h/5rnjAY9R0v3oO4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2D"/>
    <a:srgbClr val="70ECE9"/>
    <a:srgbClr val="94B3FD"/>
    <a:srgbClr val="99FEFF"/>
    <a:srgbClr val="4393D5"/>
    <a:srgbClr val="A767CB"/>
    <a:srgbClr val="B782D4"/>
    <a:srgbClr val="D055E5"/>
    <a:srgbClr val="94DAFF"/>
    <a:srgbClr val="B9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ED15E2-876E-4E5E-B4D1-FED3E22CB9E2}">
  <a:tblStyle styleId="{78ED15E2-876E-4E5E-B4D1-FED3E22CB9E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9" autoAdjust="0"/>
    <p:restoredTop sz="89263" autoAdjust="0"/>
  </p:normalViewPr>
  <p:slideViewPr>
    <p:cSldViewPr snapToGrid="0">
      <p:cViewPr varScale="1">
        <p:scale>
          <a:sx n="77" d="100"/>
          <a:sy n="77" d="100"/>
        </p:scale>
        <p:origin x="88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40D3FED-3769-13FA-0FF1-C44AC507A6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40831F-CE57-FB13-B0F4-996566B1E4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027059-D0AB-4A11-BEDC-9E795CA34829}" type="datetimeFigureOut">
              <a:rPr lang="en-US" smtClean="0"/>
              <a:t>23/9/2022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21FE9-126B-F29D-CBDB-1B0F9867469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F22A75-A72A-F5F7-2C24-99CCBB7A49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D32D3-B772-4BF4-83C9-AFC435465E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9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1"/>
            <a:ext cx="2945659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1"/>
            <a:ext cx="2945659" cy="495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1703568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15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2" name="Google Shape;322;p15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6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0" name="Google Shape;330;p16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p1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8" name="Google Shape;338;p1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4" name="Google Shape;354;p1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p1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p1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1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2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7" name="Google Shape;387;p2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81745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26751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p2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5" name="Google Shape;395;p2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08024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5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73" name="Google Shape;473;p5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2" name="Google Shape;472;p5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73" name="Google Shape;473;p5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2676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88" name="Google Shape;488;p5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88" name="Google Shape;488;p5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92631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88" name="Google Shape;488;p5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8346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p58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/>
          </a:p>
        </p:txBody>
      </p:sp>
      <p:sp>
        <p:nvSpPr>
          <p:cNvPr id="488" name="Google Shape;488;p58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02726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6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0" name="Google Shape;520;p60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60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6063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5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5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1" name="Google Shape;511;p5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5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2890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p6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2" name="Google Shape;532;p6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2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p6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3" name="Google Shape;543;p62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2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7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3" name="Google Shape;213;p7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235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9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4" name="Google Shape;244;p9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3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3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1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1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5" name="Google Shape;295;p13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6563" y="1233488"/>
            <a:ext cx="5924550" cy="3333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14:notes"/>
          <p:cNvSpPr txBox="1">
            <a:spLocks noGrp="1"/>
          </p:cNvSpPr>
          <p:nvPr>
            <p:ph type="body" idx="1"/>
          </p:nvPr>
        </p:nvSpPr>
        <p:spPr>
          <a:xfrm>
            <a:off x="679768" y="4751982"/>
            <a:ext cx="5438140" cy="3887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14:notes"/>
          <p:cNvSpPr txBox="1">
            <a:spLocks noGrp="1"/>
          </p:cNvSpPr>
          <p:nvPr>
            <p:ph type="sldNum" idx="12"/>
          </p:nvPr>
        </p:nvSpPr>
        <p:spPr>
          <a:xfrm>
            <a:off x="3850443" y="9378824"/>
            <a:ext cx="2945659" cy="495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02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4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4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4"/>
          <p:cNvSpPr txBox="1"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5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5"/>
          <p:cNvSpPr txBox="1">
            <a:spLocks noGrp="1"/>
          </p:cNvSpPr>
          <p:nvPr>
            <p:ph type="body" idx="1"/>
          </p:nvPr>
        </p:nvSpPr>
        <p:spPr>
          <a:xfrm rot="5400000">
            <a:off x="3833019" y="-1623212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55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55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5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6"/>
          <p:cNvSpPr txBox="1">
            <a:spLocks noGrp="1"/>
          </p:cNvSpPr>
          <p:nvPr>
            <p:ph type="title"/>
          </p:nvPr>
        </p:nvSpPr>
        <p:spPr>
          <a:xfrm rot="5400000">
            <a:off x="7285038" y="1828820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6"/>
          <p:cNvSpPr txBox="1">
            <a:spLocks noGrp="1"/>
          </p:cNvSpPr>
          <p:nvPr>
            <p:ph type="body" idx="1"/>
          </p:nvPr>
        </p:nvSpPr>
        <p:spPr>
          <a:xfrm rot="5400000">
            <a:off x="1697038" y="-812780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56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56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6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9" name="Google Shape;99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42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6" name="Google Shape;116;p42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42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42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4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5" name="Google Shape;125;p4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6" name="Google Shape;126;p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4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32" name="Google Shape;132;p4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3" name="Google Shape;133;p4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45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7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7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7"/>
          <p:cNvSpPr txBox="1">
            <a:spLocks noGrp="1"/>
          </p:cNvSpPr>
          <p:nvPr>
            <p:ph type="sldNum" idx="12"/>
          </p:nvPr>
        </p:nvSpPr>
        <p:spPr>
          <a:xfrm>
            <a:off x="9245600" y="63944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6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5" name="Google Shape;145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8"/>
          <p:cNvSpPr txBox="1">
            <a:spLocks noGrp="1"/>
          </p:cNvSpPr>
          <p:nvPr>
            <p:ph type="sldNum" idx="12"/>
          </p:nvPr>
        </p:nvSpPr>
        <p:spPr>
          <a:xfrm>
            <a:off x="9258300" y="63817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9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body" idx="2"/>
          </p:nvPr>
        </p:nvSpPr>
        <p:spPr>
          <a:xfrm>
            <a:off x="6197600" y="1600206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9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9"/>
          <p:cNvSpPr txBox="1">
            <a:spLocks noGrp="1"/>
          </p:cNvSpPr>
          <p:nvPr>
            <p:ph type="sldNum" idx="12"/>
          </p:nvPr>
        </p:nvSpPr>
        <p:spPr>
          <a:xfrm>
            <a:off x="91948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0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body" idx="3"/>
          </p:nvPr>
        </p:nvSpPr>
        <p:spPr>
          <a:xfrm>
            <a:off x="6193380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50"/>
          <p:cNvSpPr txBox="1">
            <a:spLocks noGrp="1"/>
          </p:cNvSpPr>
          <p:nvPr>
            <p:ph type="body" idx="4"/>
          </p:nvPr>
        </p:nvSpPr>
        <p:spPr>
          <a:xfrm>
            <a:off x="619338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50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0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0"/>
          <p:cNvSpPr txBox="1">
            <a:spLocks noGrp="1"/>
          </p:cNvSpPr>
          <p:nvPr>
            <p:ph type="sldNum" idx="12"/>
          </p:nvPr>
        </p:nvSpPr>
        <p:spPr>
          <a:xfrm>
            <a:off x="9220200" y="63690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/22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1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1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51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2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sldNum" idx="12"/>
          </p:nvPr>
        </p:nvSpPr>
        <p:spPr>
          <a:xfrm>
            <a:off x="92075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3"/>
          <p:cNvSpPr txBox="1"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3"/>
          <p:cNvSpPr txBox="1">
            <a:spLocks noGrp="1"/>
          </p:cNvSpPr>
          <p:nvPr>
            <p:ph type="body" idx="1"/>
          </p:nvPr>
        </p:nvSpPr>
        <p:spPr>
          <a:xfrm>
            <a:off x="4766733" y="273069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body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sldNum" idx="12"/>
          </p:nvPr>
        </p:nvSpPr>
        <p:spPr>
          <a:xfrm>
            <a:off x="91821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2200"/>
              <a:buFont typeface="Arial"/>
              <a:buNone/>
              <a:defRPr sz="2200" b="1" i="0" u="none" strike="noStrike" cap="none">
                <a:solidFill>
                  <a:srgbClr val="121CD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/26</a:t>
            </a:r>
            <a:endParaRPr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4"/>
          <p:cNvSpPr>
            <a:spLocks noGrp="1"/>
          </p:cNvSpPr>
          <p:nvPr>
            <p:ph type="pic" idx="2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54"/>
          <p:cNvSpPr txBox="1">
            <a:spLocks noGrp="1"/>
          </p:cNvSpPr>
          <p:nvPr>
            <p:ph type="body" idx="1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54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4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4"/>
          <p:cNvSpPr txBox="1">
            <a:spLocks noGrp="1"/>
          </p:cNvSpPr>
          <p:nvPr>
            <p:ph type="sldNum" idx="12"/>
          </p:nvPr>
        </p:nvSpPr>
        <p:spPr>
          <a:xfrm>
            <a:off x="8737600" y="6373813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00"/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/53</a:t>
            </a:r>
            <a:endParaRPr sz="1400"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p:transition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body" idx="1"/>
          </p:nvPr>
        </p:nvSpPr>
        <p:spPr>
          <a:xfrm>
            <a:off x="609600" y="1600206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dt" idx="10"/>
          </p:nvPr>
        </p:nvSpPr>
        <p:spPr>
          <a:xfrm>
            <a:off x="609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3"/>
          <p:cNvSpPr txBox="1">
            <a:spLocks noGrp="1"/>
          </p:cNvSpPr>
          <p:nvPr>
            <p:ph type="ftr" idx="11"/>
          </p:nvPr>
        </p:nvSpPr>
        <p:spPr>
          <a:xfrm>
            <a:off x="4165600" y="6356369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33"/>
          <p:cNvSpPr txBox="1">
            <a:spLocks noGrp="1"/>
          </p:cNvSpPr>
          <p:nvPr>
            <p:ph type="sldNum" idx="12"/>
          </p:nvPr>
        </p:nvSpPr>
        <p:spPr>
          <a:xfrm>
            <a:off x="8737600" y="6356369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Arabic Typesetting"/>
                <a:ea typeface="Arabic Typesetting"/>
                <a:cs typeface="Arabic Typesetting"/>
                <a:sym typeface="Arabic Typesetting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/58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/58</a:t>
            </a:r>
            <a:endParaRPr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ransition>
    <p:push dir="r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" descr="D:\tai ve\hinh anh\images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33857" y="109928"/>
            <a:ext cx="1143000" cy="114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 txBox="1"/>
          <p:nvPr/>
        </p:nvSpPr>
        <p:spPr>
          <a:xfrm>
            <a:off x="3507832" y="5808161"/>
            <a:ext cx="5617118" cy="79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endParaRPr sz="2400" b="1" i="0" u="none" strike="noStrike" cap="none">
              <a:solidFill>
                <a:srgbClr val="00CC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n-US" sz="2400" b="1" i="0" u="none" strike="noStrike" cap="none" err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Tp.HCM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2400" b="1" i="0" u="none" strike="noStrike" cap="none" err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ngày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err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tháng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09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err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năm</a:t>
            </a:r>
            <a:r>
              <a:rPr lang="en-US" sz="24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2022</a:t>
            </a:r>
            <a:endParaRPr sz="2400" b="1" i="0" u="none" strike="noStrike" cap="none">
              <a:solidFill>
                <a:srgbClr val="121C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"/>
          <p:cNvPicPr preferRelativeResize="0"/>
          <p:nvPr/>
        </p:nvPicPr>
        <p:blipFill rotWithShape="1">
          <a:blip r:embed="rId5">
            <a:alphaModFix/>
          </a:blip>
          <a:srcRect l="1390" r="1389"/>
          <a:stretch/>
        </p:blipFill>
        <p:spPr>
          <a:xfrm>
            <a:off x="10972207" y="144781"/>
            <a:ext cx="1044186" cy="107403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"/>
          <p:cNvSpPr txBox="1"/>
          <p:nvPr/>
        </p:nvSpPr>
        <p:spPr>
          <a:xfrm>
            <a:off x="381000" y="1335831"/>
            <a:ext cx="1163539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 sz="3600" b="1" i="0" u="none" strike="noStrike" cap="none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BÁO CÁO TIẾN ĐỘ ĐỀ TÀI</a:t>
            </a:r>
            <a:endParaRPr sz="1400" b="0" i="0" u="none" strike="noStrike" cap="none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1" descr="https://lh6.googleusercontent.com/4MdBO0-k1zsS1QkwJk223vvGOOnNZfzAqIUc1yyPhZ7CZSSguIEF-a97KYgJRM6-ZwETO0cX43ndJKNdfxHLSxn9lVt-5V5Iv2JUJd2TBglqi1Nm3ZhoPV2Ke8d6voBE38gCGmm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51" y="292411"/>
            <a:ext cx="2518824" cy="8944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"/>
          <p:cNvSpPr txBox="1"/>
          <p:nvPr/>
        </p:nvSpPr>
        <p:spPr>
          <a:xfrm>
            <a:off x="0" y="-19053"/>
            <a:ext cx="12191999" cy="1205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3CC"/>
              </a:buClr>
              <a:buSzPts val="2300"/>
              <a:buFont typeface="Arial"/>
              <a:buNone/>
            </a:pP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ĐẠI HỌC QUỐC GIA THÀNH PHỐ HỒ CHÍ MINH</a:t>
            </a:r>
            <a:b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 ĐẠI HỌC BÁCH KHOA</a:t>
            </a:r>
            <a:b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300" b="1" i="0" u="none" strike="noStrike" cap="none">
                <a:solidFill>
                  <a:srgbClr val="0033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KHOA KỸ THUẬT HÓA HỌC</a:t>
            </a:r>
            <a:endParaRPr sz="2300" b="1" i="1" u="none" strike="noStrike" cap="none">
              <a:solidFill>
                <a:srgbClr val="0033C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7721600" y="4808084"/>
            <a:ext cx="5638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 viên thực hiện: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Hoàng Phúc (MSSV: 1914693)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GVHD: PGS.TS Nguyễn Hữu Hiếu</a:t>
            </a:r>
            <a:endParaRPr sz="2000" b="1" i="0" u="none" strike="noStrike" cap="none">
              <a:solidFill>
                <a:srgbClr val="121CD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1"/>
          <p:cNvSpPr txBox="1"/>
          <p:nvPr/>
        </p:nvSpPr>
        <p:spPr>
          <a:xfrm>
            <a:off x="1184554" y="2364531"/>
            <a:ext cx="10263674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thử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nghiệm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hủy</a:t>
            </a:r>
            <a:r>
              <a:rPr lang="en-US" sz="4000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methylene blue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của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err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MgFe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 </a:t>
            </a:r>
            <a:r>
              <a:rPr lang="en-US" sz="4000" b="1" i="0" u="none" strike="noStrike" cap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TiO</a:t>
            </a:r>
            <a:r>
              <a:rPr lang="en-US" sz="4000" b="1" i="0" u="none" strike="noStrike" cap="none" baseline="-25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4000" b="1" i="0" u="none" strike="noStrike" cap="non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CDC55-F4CE-482D-8326-AE19933AD3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r>
              <a:rPr lang="en-US"/>
              <a:t>/31</a:t>
            </a:r>
            <a:endParaRPr lang="en-US" sz="1400" b="0">
              <a:solidFill>
                <a:srgbClr val="888888"/>
              </a:solidFill>
              <a:latin typeface="Arabic Typesetting"/>
              <a:ea typeface="Arabic Typesetting"/>
              <a:cs typeface="Arabic Typesetting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5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21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2.1.1 NGUYÊN LIỆU VÀ HÓA CHẤT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25" name="Google Shape;325;p15"/>
          <p:cNvGraphicFramePr/>
          <p:nvPr>
            <p:extLst>
              <p:ext uri="{D42A27DB-BD31-4B8C-83A1-F6EECF244321}">
                <p14:modId xmlns:p14="http://schemas.microsoft.com/office/powerpoint/2010/main" val="2550263492"/>
              </p:ext>
            </p:extLst>
          </p:nvPr>
        </p:nvGraphicFramePr>
        <p:xfrm>
          <a:off x="1593596" y="1699591"/>
          <a:ext cx="8999475" cy="5113945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13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Hóa chất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thức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Trạng thái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Magie nitrat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Mg(NO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.6H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Sắt (III) nitrat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Fe(NO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)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.9H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Titan isopropoxit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TiP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Axit axetic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COOH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Amoniac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Hydro oxit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cs typeface="Times New Roman"/>
                          <a:sym typeface="Times New Roman"/>
                        </a:rPr>
                        <a:t>Xanh methylen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ClN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Chitosan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103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r>
                        <a:rPr lang="en-US" sz="1800" b="1" i="0" u="none" strike="noStrike" cap="none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i="0" u="none" strike="noStrike" cap="none" baseline="-25000">
                          <a:solidFill>
                            <a:srgbClr val="202124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39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Etanol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OH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B3FD189-D9BD-D05E-1747-D413F61BF1FA}"/>
              </a:ext>
            </a:extLst>
          </p:cNvPr>
          <p:cNvSpPr txBox="1"/>
          <p:nvPr/>
        </p:nvSpPr>
        <p:spPr>
          <a:xfrm>
            <a:off x="3977201" y="1299481"/>
            <a:ext cx="4424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Bảng 1: Nguyên liệu và hoá chất sử dụng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92E31-081F-F526-776B-164F7980B6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2164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2.1.1 NGUYÊN LIỆU VÀ HÓA CHẤT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333" name="Google Shape;333;p16"/>
          <p:cNvGraphicFramePr/>
          <p:nvPr>
            <p:extLst>
              <p:ext uri="{D42A27DB-BD31-4B8C-83A1-F6EECF244321}">
                <p14:modId xmlns:p14="http://schemas.microsoft.com/office/powerpoint/2010/main" val="3721373967"/>
              </p:ext>
            </p:extLst>
          </p:nvPr>
        </p:nvGraphicFramePr>
        <p:xfrm>
          <a:off x="1593596" y="1354148"/>
          <a:ext cx="8999475" cy="2110300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990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0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49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STT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Hóa chất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Công thức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Trạng thái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1,4-Benzoquinon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EDTA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Rắn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7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isopropanol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</a:t>
                      </a:r>
                      <a:r>
                        <a:rPr lang="en-US" sz="1800" b="1" u="none" strike="noStrike" cap="none" baseline="-25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  <a:r>
                        <a:rPr lang="en-US" sz="1800" b="1" u="none" strike="noStrike" cap="none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endParaRPr sz="1800" b="1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Lỏng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FE6A99-C4DD-8455-DA0B-1930A40E170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>
            <a:spLocks noGrp="1"/>
          </p:cNvSpPr>
          <p:nvPr>
            <p:ph type="title"/>
          </p:nvPr>
        </p:nvSpPr>
        <p:spPr>
          <a:xfrm>
            <a:off x="76500" y="27201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2.1.2 DỤNG CỤ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pic>
        <p:nvPicPr>
          <p:cNvPr id="341" name="Google Shape;341;p17" descr="Pyrex 250 mL Glass Beaker | Labtex Bangladesh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57" y="1980226"/>
            <a:ext cx="2027396" cy="21431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20000" endPos="65000" dist="50800" dir="5400000" sy="-100000" algn="bl" rotWithShape="0"/>
          </a:effectLst>
        </p:spPr>
      </p:pic>
      <p:pic>
        <p:nvPicPr>
          <p:cNvPr id="342" name="Google Shape;342;p17" descr="Ống nghiệm thủy tinh - Phân loại - Tính năng - Ứng dụ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4708" y="4198335"/>
            <a:ext cx="2330800" cy="174810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  <a:reflection stA="35000" endPos="65000" dist="50800" dir="5400000" sy="-100000" algn="bl" rotWithShape="0"/>
          </a:effectLst>
        </p:spPr>
      </p:pic>
      <p:pic>
        <p:nvPicPr>
          <p:cNvPr id="343" name="Google Shape;343;p17" descr="Con cá từ - Thanh khuấy từ - thanh cá từ loại A - loại B - Thực phẩm khô |  VinMart.c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73746" y="2297440"/>
            <a:ext cx="1825911" cy="18259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80000"/>
              </a:srgbClr>
            </a:outerShdw>
            <a:reflection stA="20000" endPos="65000" dist="50800" dir="5400000" sy="-100000" algn="bl" rotWithShape="0"/>
          </a:effectLst>
        </p:spPr>
      </p:pic>
      <p:pic>
        <p:nvPicPr>
          <p:cNvPr id="344" name="Google Shape;344;p17" descr="CORNING SEROLOGICAL PIPETS Serological Pipet, 10mL, 1/10 Increments, 3.0mL  Overfill Capacity, Bulk, Plugged, Negative &amp; Reverse Graduations, Sterile,  500/cs (To be DISCONTINUED): Amazon.com: Industrial &amp; Scientific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24549" y="4216031"/>
            <a:ext cx="2380668" cy="178550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95686"/>
              </a:srgbClr>
            </a:outerShdw>
            <a:reflection stA="30000" endPos="65000" dist="50800" dir="5400000" sy="-100000" algn="bl" rotWithShape="0"/>
          </a:effectLst>
        </p:spPr>
      </p:pic>
      <p:pic>
        <p:nvPicPr>
          <p:cNvPr id="345" name="Google Shape;345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88718" y="1980226"/>
            <a:ext cx="2143126" cy="214312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2941"/>
              </a:srgbClr>
            </a:outerShdw>
            <a:reflection stA="0" endPos="65000" dist="50800" dir="5400000" sy="-100000" algn="bl" rotWithShape="0"/>
          </a:effectLst>
        </p:spPr>
      </p:pic>
      <p:sp>
        <p:nvSpPr>
          <p:cNvPr id="346" name="Google Shape;346;p17"/>
          <p:cNvSpPr txBox="1"/>
          <p:nvPr/>
        </p:nvSpPr>
        <p:spPr>
          <a:xfrm>
            <a:off x="606306" y="1518561"/>
            <a:ext cx="105509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Beaker</a:t>
            </a:r>
            <a:endParaRPr/>
          </a:p>
        </p:txBody>
      </p:sp>
      <p:sp>
        <p:nvSpPr>
          <p:cNvPr id="347" name="Google Shape;347;p17"/>
          <p:cNvSpPr txBox="1"/>
          <p:nvPr/>
        </p:nvSpPr>
        <p:spPr>
          <a:xfrm>
            <a:off x="2633142" y="3661686"/>
            <a:ext cx="171393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Ống nghiệm</a:t>
            </a:r>
            <a:endParaRPr/>
          </a:p>
        </p:txBody>
      </p:sp>
      <p:sp>
        <p:nvSpPr>
          <p:cNvPr id="348" name="Google Shape;348;p17"/>
          <p:cNvSpPr txBox="1"/>
          <p:nvPr/>
        </p:nvSpPr>
        <p:spPr>
          <a:xfrm>
            <a:off x="10184267" y="1518560"/>
            <a:ext cx="15520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Bóp cao su</a:t>
            </a:r>
            <a:endParaRPr/>
          </a:p>
        </p:txBody>
      </p:sp>
      <p:sp>
        <p:nvSpPr>
          <p:cNvPr id="349" name="Google Shape;349;p17"/>
          <p:cNvSpPr txBox="1"/>
          <p:nvPr/>
        </p:nvSpPr>
        <p:spPr>
          <a:xfrm>
            <a:off x="7987522" y="3731483"/>
            <a:ext cx="816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Pipet</a:t>
            </a:r>
            <a:endParaRPr/>
          </a:p>
        </p:txBody>
      </p:sp>
      <p:sp>
        <p:nvSpPr>
          <p:cNvPr id="350" name="Google Shape;350;p17"/>
          <p:cNvSpPr txBox="1"/>
          <p:nvPr/>
        </p:nvSpPr>
        <p:spPr>
          <a:xfrm>
            <a:off x="5459340" y="1835775"/>
            <a:ext cx="85472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 từ</a:t>
            </a:r>
            <a:endParaRPr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C79CD3B-FC77-3B5F-9B3D-602F5D80F44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8"/>
          <p:cNvSpPr txBox="1">
            <a:spLocks noGrp="1"/>
          </p:cNvSpPr>
          <p:nvPr>
            <p:ph type="title"/>
          </p:nvPr>
        </p:nvSpPr>
        <p:spPr>
          <a:xfrm>
            <a:off x="76500" y="60496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2.1.2 DỤNG CỤ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358" name="Google Shape;358;p18"/>
          <p:cNvSpPr txBox="1"/>
          <p:nvPr/>
        </p:nvSpPr>
        <p:spPr>
          <a:xfrm>
            <a:off x="1355521" y="1626608"/>
            <a:ext cx="20249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Bình định mức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3977246" y="3745813"/>
            <a:ext cx="152638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Chén nung</a:t>
            </a:r>
            <a:endParaRPr/>
          </a:p>
        </p:txBody>
      </p:sp>
      <p:sp>
        <p:nvSpPr>
          <p:cNvPr id="360" name="Google Shape;360;p18"/>
          <p:cNvSpPr txBox="1"/>
          <p:nvPr/>
        </p:nvSpPr>
        <p:spPr>
          <a:xfrm>
            <a:off x="9154842" y="3819031"/>
            <a:ext cx="81624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Pipet</a:t>
            </a:r>
            <a:endParaRPr/>
          </a:p>
        </p:txBody>
      </p:sp>
      <p:sp>
        <p:nvSpPr>
          <p:cNvPr id="361" name="Google Shape;361;p18"/>
          <p:cNvSpPr txBox="1"/>
          <p:nvPr/>
        </p:nvSpPr>
        <p:spPr>
          <a:xfrm>
            <a:off x="6297207" y="1910038"/>
            <a:ext cx="164981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Cối chày sứ</a:t>
            </a:r>
            <a:endParaRPr/>
          </a:p>
        </p:txBody>
      </p:sp>
      <p:pic>
        <p:nvPicPr>
          <p:cNvPr id="362" name="Google Shape;362;p18" descr="Bình định mức 50ml class A, nút nhựa, chữ trắng Dur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1546" y="2154155"/>
            <a:ext cx="1952864" cy="2932746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0000"/>
              </a:srgbClr>
            </a:outerShdw>
            <a:reflection stA="19000" endPos="65000" dist="50800" dir="5400000" sy="-100000" algn="bl" rotWithShape="0"/>
          </a:effectLst>
        </p:spPr>
      </p:pic>
      <p:pic>
        <p:nvPicPr>
          <p:cNvPr id="363" name="Google Shape;36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539" y="4273732"/>
            <a:ext cx="2214398" cy="2214398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43921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64" name="Google Shape;364;p18" descr="Cối chày sứ fi 20 | Thiết bị thí nghiệm Châu Gia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47207" y="2371703"/>
            <a:ext cx="2149812" cy="183577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3725"/>
              </a:srgbClr>
            </a:outerShdw>
            <a:reflection stA="33000" endPos="65000" dist="50800" dir="5400000" sy="-100000" algn="bl" rotWithShape="0"/>
          </a:effectLst>
        </p:spPr>
      </p:pic>
      <p:pic>
        <p:nvPicPr>
          <p:cNvPr id="365" name="Google Shape;365;p18" descr="Ống ly tâ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439016" y="4312996"/>
            <a:ext cx="2247900" cy="202882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37647"/>
              </a:srgbClr>
            </a:outerShdw>
            <a:reflection stA="21000" endPos="65000" dist="50800" dir="5400000" sy="-100000" algn="bl" rotWithShape="0"/>
          </a:effectLst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B947B4A-7C85-2439-5925-34FD897E2F8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9"/>
          <p:cNvSpPr txBox="1">
            <a:spLocks noGrp="1"/>
          </p:cNvSpPr>
          <p:nvPr>
            <p:ph type="title"/>
          </p:nvPr>
        </p:nvSpPr>
        <p:spPr>
          <a:xfrm>
            <a:off x="76500" y="71914"/>
            <a:ext cx="12038999" cy="298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2.1.3 TRANG THIẾT BỊ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200">
              <a:solidFill>
                <a:schemeClr val="dk1"/>
              </a:solidFill>
            </a:endParaRPr>
          </a:p>
        </p:txBody>
      </p:sp>
      <p:sp>
        <p:nvSpPr>
          <p:cNvPr id="373" name="Google Shape;373;p19"/>
          <p:cNvSpPr txBox="1"/>
          <p:nvPr/>
        </p:nvSpPr>
        <p:spPr>
          <a:xfrm>
            <a:off x="326581" y="1577589"/>
            <a:ext cx="161454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Cân điện tử</a:t>
            </a:r>
            <a:endParaRPr/>
          </a:p>
        </p:txBody>
      </p:sp>
      <p:sp>
        <p:nvSpPr>
          <p:cNvPr id="374" name="Google Shape;374;p19"/>
          <p:cNvSpPr txBox="1"/>
          <p:nvPr/>
        </p:nvSpPr>
        <p:spPr>
          <a:xfrm>
            <a:off x="2414330" y="3731482"/>
            <a:ext cx="21515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Bếp từ gia nhiệt</a:t>
            </a:r>
            <a:endParaRPr/>
          </a:p>
        </p:txBody>
      </p:sp>
      <p:sp>
        <p:nvSpPr>
          <p:cNvPr id="375" name="Google Shape;375;p19"/>
          <p:cNvSpPr txBox="1"/>
          <p:nvPr/>
        </p:nvSpPr>
        <p:spPr>
          <a:xfrm>
            <a:off x="10350979" y="1550320"/>
            <a:ext cx="121860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Lò nung</a:t>
            </a:r>
            <a:endParaRPr/>
          </a:p>
        </p:txBody>
      </p:sp>
      <p:sp>
        <p:nvSpPr>
          <p:cNvPr id="376" name="Google Shape;376;p19"/>
          <p:cNvSpPr txBox="1"/>
          <p:nvPr/>
        </p:nvSpPr>
        <p:spPr>
          <a:xfrm>
            <a:off x="7648487" y="3667474"/>
            <a:ext cx="153279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Máy li tâm</a:t>
            </a:r>
            <a:endParaRPr/>
          </a:p>
        </p:txBody>
      </p:sp>
      <p:sp>
        <p:nvSpPr>
          <p:cNvPr id="377" name="Google Shape;377;p19"/>
          <p:cNvSpPr txBox="1"/>
          <p:nvPr/>
        </p:nvSpPr>
        <p:spPr>
          <a:xfrm>
            <a:off x="5479624" y="1833667"/>
            <a:ext cx="10134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Tủ sấy</a:t>
            </a:r>
            <a:endParaRPr/>
          </a:p>
        </p:txBody>
      </p:sp>
      <p:pic>
        <p:nvPicPr>
          <p:cNvPr id="378" name="Google Shape;378;p19" descr="Cân phân tích 4 số lẻ PR224 Ohaus, 220g x 0.1m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810" y="2043213"/>
            <a:ext cx="1976088" cy="23667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52941"/>
              </a:srgbClr>
            </a:outerShdw>
            <a:reflection stA="29000" endPos="65000" dist="50800" dir="5400000" sy="-100000" algn="bl" rotWithShape="0"/>
          </a:effectLst>
        </p:spPr>
      </p:pic>
      <p:pic>
        <p:nvPicPr>
          <p:cNvPr id="379" name="Google Shape;37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8614" y="4123351"/>
            <a:ext cx="2482985" cy="2482985"/>
          </a:xfrm>
          <a:prstGeom prst="rect">
            <a:avLst/>
          </a:prstGeom>
          <a:noFill/>
          <a:ln>
            <a:noFill/>
          </a:ln>
          <a:effectLst>
            <a:reflection stA="0" endPos="65000" dist="50800" dir="5400000" sy="-100000" algn="bl" rotWithShape="0"/>
          </a:effectLst>
        </p:spPr>
      </p:pic>
      <p:pic>
        <p:nvPicPr>
          <p:cNvPr id="380" name="Google Shape;380;p19" descr="Tủ sấy phòng thí nghiệm mua ở đâu uy tín? Giá TỐT nhất hiện nay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8313" y="2299548"/>
            <a:ext cx="2263121" cy="226312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63921"/>
              </a:srgbClr>
            </a:outerShdw>
            <a:reflection stA="12000" endPos="65000" dist="50800" dir="5400000" sy="-100000" algn="bl" rotWithShape="0"/>
          </a:effectLst>
        </p:spPr>
      </p:pic>
      <p:pic>
        <p:nvPicPr>
          <p:cNvPr id="381" name="Google Shape;381;p19" descr="Máy ly tâm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0979" y="4225086"/>
            <a:ext cx="3810000" cy="2381250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91764"/>
              </a:srgbClr>
            </a:outerShdw>
            <a:reflection stA="0" endPos="65000" dist="50800" dir="5400000" sy="-100000" algn="bl" rotWithShape="0"/>
          </a:effectLst>
        </p:spPr>
      </p:pic>
      <p:pic>
        <p:nvPicPr>
          <p:cNvPr id="382" name="Google Shape;382;p19" descr="Lò Nung 1200 Độ C, 7,2 Lít, SX-5-12, Hãng: Taisite CÔNG TY TNHH ĐẦU TƯ PHÁT  TRIỂN THƯƠNG MẠI AN HÒ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981054" y="2064499"/>
            <a:ext cx="1958454" cy="2366711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7647"/>
              </a:srgbClr>
            </a:outerShdw>
            <a:reflection stA="12000" endPos="65000" dist="50800" dir="5400000" sy="-100000" algn="bl" rotWithShape="0"/>
          </a:effectLst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9BFA5F2-26D4-8B14-2985-2D81AF3FDF2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0"/>
          <p:cNvSpPr txBox="1">
            <a:spLocks noGrp="1"/>
          </p:cNvSpPr>
          <p:nvPr>
            <p:ph type="title"/>
          </p:nvPr>
        </p:nvSpPr>
        <p:spPr>
          <a:xfrm>
            <a:off x="56146" y="-91482"/>
            <a:ext cx="12079705" cy="2742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ts val="36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2.2. ĐỊA ĐIỂM THỰC HIỆN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800">
              <a:solidFill>
                <a:schemeClr val="dk1"/>
              </a:solidFill>
            </a:endParaRPr>
          </a:p>
        </p:txBody>
      </p:sp>
      <p:pic>
        <p:nvPicPr>
          <p:cNvPr id="390" name="Google Shape;39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7442" y="2580722"/>
            <a:ext cx="3957115" cy="39592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4B3C88-D2B3-D5E6-110A-CA5F6BF626FE}"/>
              </a:ext>
            </a:extLst>
          </p:cNvPr>
          <p:cNvSpPr txBox="1"/>
          <p:nvPr/>
        </p:nvSpPr>
        <p:spPr>
          <a:xfrm>
            <a:off x="1498423" y="1749725"/>
            <a:ext cx="9195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PTN Trọng điểm ĐHQG - HCM CNHH &amp; Dầu khí (Key CEPP Lab) </a:t>
            </a:r>
          </a:p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Bách Khoa – Đại học Quốc gia Thành phố Hồ Chí Minh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7633A6-80A9-2D7E-737A-3F08890B26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4191955" cy="239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5E96C-D720-A740-34F7-4477DE360360}"/>
              </a:ext>
            </a:extLst>
          </p:cNvPr>
          <p:cNvSpPr txBox="1"/>
          <p:nvPr/>
        </p:nvSpPr>
        <p:spPr>
          <a:xfrm>
            <a:off x="0" y="674446"/>
            <a:ext cx="447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2.3 THÍ NGHIỆM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328D4-F2BB-6503-F6FE-31AFDD051C75}"/>
              </a:ext>
            </a:extLst>
          </p:cNvPr>
          <p:cNvSpPr txBox="1"/>
          <p:nvPr/>
        </p:nvSpPr>
        <p:spPr>
          <a:xfrm>
            <a:off x="0" y="1197666"/>
            <a:ext cx="2569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endParaRPr lang="en-US" sz="24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Google Shape;445;p22">
            <a:extLst>
              <a:ext uri="{FF2B5EF4-FFF2-40B4-BE49-F238E27FC236}">
                <a16:creationId xmlns:a16="http://schemas.microsoft.com/office/drawing/2014/main" id="{F98B1D05-D92E-A5F5-9461-2A4AC078D9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6477172"/>
              </p:ext>
            </p:extLst>
          </p:nvPr>
        </p:nvGraphicFramePr>
        <p:xfrm>
          <a:off x="2036204" y="5861125"/>
          <a:ext cx="6574125" cy="1005550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219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Yếu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tố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Nhiệt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độ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nung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Thời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gian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nung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27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Khoảng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khảo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2000" u="none" strike="noStrike" cap="none" dirty="0" err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sát</a:t>
                      </a:r>
                      <a:endParaRPr sz="20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300-900</a:t>
                      </a:r>
                      <a:r>
                        <a:rPr lang="en-US" sz="2000" u="none" strike="noStrike" cap="none" baseline="30000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</a:t>
                      </a: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</a:t>
                      </a:r>
                      <a:endParaRPr sz="2000" u="none" strike="noStrike" cap="none" dirty="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 dirty="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0-4h</a:t>
                      </a:r>
                      <a:endParaRPr sz="2000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ED39BE3-68EB-AC35-FFA5-1C0586F98B9D}"/>
              </a:ext>
            </a:extLst>
          </p:cNvPr>
          <p:cNvSpPr txBox="1"/>
          <p:nvPr/>
        </p:nvSpPr>
        <p:spPr>
          <a:xfrm>
            <a:off x="6265208" y="1304390"/>
            <a:ext cx="21961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Thêm NH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 = 11</a:t>
            </a: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 = 90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C. t = 2h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EA3A26-9DF7-690F-CAE9-B10BCB123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912" y="1910659"/>
            <a:ext cx="1428750" cy="163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779E23C-C593-F330-A7E8-2556E9FB7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5997" y="2080833"/>
            <a:ext cx="1680993" cy="14598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62E289-3C32-A0FD-785D-EDC95AE7A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3955" y="4108528"/>
            <a:ext cx="1828800" cy="1647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357A03-1460-826F-793B-F84ED7477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240" y="4031007"/>
            <a:ext cx="1609725" cy="18192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163F6E-0D3D-3FF2-85C5-C4326563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9886" y="4134726"/>
            <a:ext cx="1533525" cy="152400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B694675-0D29-A821-D32F-E74A3B9A5754}"/>
              </a:ext>
            </a:extLst>
          </p:cNvPr>
          <p:cNvSpPr/>
          <p:nvPr/>
        </p:nvSpPr>
        <p:spPr>
          <a:xfrm>
            <a:off x="3393414" y="2607482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5DB4F57-2178-8A87-4379-0A5117FE2F4A}"/>
              </a:ext>
            </a:extLst>
          </p:cNvPr>
          <p:cNvSpPr/>
          <p:nvPr/>
        </p:nvSpPr>
        <p:spPr>
          <a:xfrm>
            <a:off x="8237612" y="2657516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Curved Left 22">
            <a:extLst>
              <a:ext uri="{FF2B5EF4-FFF2-40B4-BE49-F238E27FC236}">
                <a16:creationId xmlns:a16="http://schemas.microsoft.com/office/drawing/2014/main" id="{95683CD5-17E5-9D07-7EF5-7384AE100266}"/>
              </a:ext>
            </a:extLst>
          </p:cNvPr>
          <p:cNvSpPr/>
          <p:nvPr/>
        </p:nvSpPr>
        <p:spPr>
          <a:xfrm>
            <a:off x="11293662" y="2864829"/>
            <a:ext cx="596692" cy="20318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2DAB430-3C54-64CA-10AA-945AF73B0C36}"/>
              </a:ext>
            </a:extLst>
          </p:cNvPr>
          <p:cNvCxnSpPr>
            <a:cxnSpLocks/>
            <a:stCxn id="19" idx="1"/>
            <a:endCxn id="8" idx="0"/>
          </p:cNvCxnSpPr>
          <p:nvPr/>
        </p:nvCxnSpPr>
        <p:spPr>
          <a:xfrm rot="10800000" flipV="1">
            <a:off x="5323266" y="4940645"/>
            <a:ext cx="1133974" cy="9204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A83AAA5-9A65-84DA-3495-25591DDAE250}"/>
              </a:ext>
            </a:extLst>
          </p:cNvPr>
          <p:cNvSpPr txBox="1"/>
          <p:nvPr/>
        </p:nvSpPr>
        <p:spPr>
          <a:xfrm>
            <a:off x="9526010" y="1596836"/>
            <a:ext cx="10409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 = 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9F45B7E-4409-6E86-9CAB-45A3FEAB4473}"/>
              </a:ext>
            </a:extLst>
          </p:cNvPr>
          <p:cNvSpPr txBox="1"/>
          <p:nvPr/>
        </p:nvSpPr>
        <p:spPr>
          <a:xfrm>
            <a:off x="9049599" y="5815637"/>
            <a:ext cx="19937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 = 80</a:t>
            </a:r>
            <a:r>
              <a:rPr lang="en-US" sz="20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C. t = 6h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08699-2DDF-521F-8146-58958F1D96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0962" y="2007118"/>
            <a:ext cx="1276350" cy="1533525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D299EFFD-DE0E-8725-2D49-A04A11FBB7C0}"/>
              </a:ext>
            </a:extLst>
          </p:cNvPr>
          <p:cNvSpPr/>
          <p:nvPr/>
        </p:nvSpPr>
        <p:spPr>
          <a:xfrm>
            <a:off x="5711805" y="2603259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CE42521-FEC9-DB24-0A7B-CFD15C1027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784" y="1733379"/>
            <a:ext cx="760856" cy="1017530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D47C6AA-C7B6-A16B-A2EC-C8CE58E62AD7}"/>
              </a:ext>
            </a:extLst>
          </p:cNvPr>
          <p:cNvSpPr/>
          <p:nvPr/>
        </p:nvSpPr>
        <p:spPr>
          <a:xfrm flipH="1">
            <a:off x="8185564" y="4787421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E24E4B8-D587-5E95-77A9-712EEDEAF286}"/>
              </a:ext>
            </a:extLst>
          </p:cNvPr>
          <p:cNvSpPr/>
          <p:nvPr/>
        </p:nvSpPr>
        <p:spPr>
          <a:xfrm flipH="1">
            <a:off x="4995880" y="4787421"/>
            <a:ext cx="936673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7D65086-F379-4BB1-C395-C80C449D5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11784" y="2941752"/>
            <a:ext cx="760856" cy="1017530"/>
          </a:xfrm>
          <a:prstGeom prst="rect">
            <a:avLst/>
          </a:prstGeom>
        </p:spPr>
      </p:pic>
      <p:sp>
        <p:nvSpPr>
          <p:cNvPr id="32" name="Right Brace 31">
            <a:extLst>
              <a:ext uri="{FF2B5EF4-FFF2-40B4-BE49-F238E27FC236}">
                <a16:creationId xmlns:a16="http://schemas.microsoft.com/office/drawing/2014/main" id="{6AD30BF6-69C3-0A68-8EA9-964E62BDA064}"/>
              </a:ext>
            </a:extLst>
          </p:cNvPr>
          <p:cNvSpPr/>
          <p:nvPr/>
        </p:nvSpPr>
        <p:spPr>
          <a:xfrm>
            <a:off x="2852530" y="1659331"/>
            <a:ext cx="177097" cy="227661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313EFA-637C-831B-7626-EBEE2B1EC579}"/>
              </a:ext>
            </a:extLst>
          </p:cNvPr>
          <p:cNvSpPr txBox="1"/>
          <p:nvPr/>
        </p:nvSpPr>
        <p:spPr>
          <a:xfrm>
            <a:off x="-790" y="1772159"/>
            <a:ext cx="1993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500ml C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OH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5ml CH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COOH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10ml TiP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662569FA-DE0F-CA71-F61F-E55624D59652}"/>
              </a:ext>
            </a:extLst>
          </p:cNvPr>
          <p:cNvSpPr/>
          <p:nvPr/>
        </p:nvSpPr>
        <p:spPr>
          <a:xfrm>
            <a:off x="1698889" y="1772159"/>
            <a:ext cx="80626" cy="92333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6E3D0A-26D5-08B5-C0F3-B3D30D29174F}"/>
              </a:ext>
            </a:extLst>
          </p:cNvPr>
          <p:cNvSpPr txBox="1"/>
          <p:nvPr/>
        </p:nvSpPr>
        <p:spPr>
          <a:xfrm>
            <a:off x="0" y="2909615"/>
            <a:ext cx="19937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500ml 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10ml CH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COOH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2g Chitosan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Mg(NO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.6H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Fe(NO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.9H</a:t>
            </a:r>
            <a:r>
              <a:rPr 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B6B5F736-F122-24F6-AF09-C1C0504A51CA}"/>
              </a:ext>
            </a:extLst>
          </p:cNvPr>
          <p:cNvSpPr/>
          <p:nvPr/>
        </p:nvSpPr>
        <p:spPr>
          <a:xfrm>
            <a:off x="1704789" y="2909615"/>
            <a:ext cx="74726" cy="147732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1DA4F8B4-2639-082F-7F5F-2EE37B76C2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23955" y="631773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9943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4191955" cy="239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5E96C-D720-A740-34F7-4477DE360360}"/>
              </a:ext>
            </a:extLst>
          </p:cNvPr>
          <p:cNvSpPr txBox="1"/>
          <p:nvPr/>
        </p:nvSpPr>
        <p:spPr>
          <a:xfrm>
            <a:off x="0" y="674446"/>
            <a:ext cx="447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2.3 THÍ NGHIỆM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328D4-F2BB-6503-F6FE-31AFDD051C75}"/>
              </a:ext>
            </a:extLst>
          </p:cNvPr>
          <p:cNvSpPr txBox="1"/>
          <p:nvPr/>
        </p:nvSpPr>
        <p:spPr>
          <a:xfrm>
            <a:off x="0" y="1197666"/>
            <a:ext cx="3400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 xúc tác quang</a:t>
            </a:r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14EF5774-BEF5-F7D2-73B0-2B27828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72" y="2867674"/>
            <a:ext cx="1028700" cy="2009775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45EB4F3A-DC6B-4A58-E55F-00553F1B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302" y="2896900"/>
            <a:ext cx="1009650" cy="19907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2D1E944-147A-1A76-12D4-D416967A6A7C}"/>
              </a:ext>
            </a:extLst>
          </p:cNvPr>
          <p:cNvSpPr txBox="1"/>
          <p:nvPr/>
        </p:nvSpPr>
        <p:spPr>
          <a:xfrm>
            <a:off x="135237" y="3558919"/>
            <a:ext cx="2207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80mg MFO-TiO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100ml MB 20mg/L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175ADE1-54DC-4DF7-ACB2-635D1193F40B}"/>
              </a:ext>
            </a:extLst>
          </p:cNvPr>
          <p:cNvSpPr/>
          <p:nvPr/>
        </p:nvSpPr>
        <p:spPr>
          <a:xfrm>
            <a:off x="3420219" y="3719341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4820C-D765-4926-C96D-09F432069764}"/>
              </a:ext>
            </a:extLst>
          </p:cNvPr>
          <p:cNvSpPr txBox="1"/>
          <p:nvPr/>
        </p:nvSpPr>
        <p:spPr>
          <a:xfrm>
            <a:off x="4600488" y="4675345"/>
            <a:ext cx="210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Thêm 2ml 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Bật đèn UV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3578-5680-7B86-D1B3-FE525FB8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955" y="3069776"/>
            <a:ext cx="2919216" cy="1605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A2B81511-B5EE-4EF9-2E4A-C9378E8ACB2A}"/>
              </a:ext>
            </a:extLst>
          </p:cNvPr>
          <p:cNvSpPr/>
          <p:nvPr/>
        </p:nvSpPr>
        <p:spPr>
          <a:xfrm>
            <a:off x="7186019" y="3719341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0E904-E92F-A115-04DD-9D9395148B26}"/>
              </a:ext>
            </a:extLst>
          </p:cNvPr>
          <p:cNvSpPr txBox="1"/>
          <p:nvPr/>
        </p:nvSpPr>
        <p:spPr>
          <a:xfrm>
            <a:off x="1806245" y="2254760"/>
            <a:ext cx="210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Khuấy trong tối 30p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C19C99-053C-E5A7-EF67-CE2C232C5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0545" y="3039795"/>
            <a:ext cx="767454" cy="174613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86C1FC-F95E-AE1A-C0D5-50C9656096BB}"/>
              </a:ext>
            </a:extLst>
          </p:cNvPr>
          <p:cNvSpPr/>
          <p:nvPr/>
        </p:nvSpPr>
        <p:spPr>
          <a:xfrm>
            <a:off x="9160647" y="3719337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3547467-778E-1E8E-3B50-1FEEF126C1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86902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1"/>
          <p:cNvSpPr txBox="1">
            <a:spLocks noGrp="1"/>
          </p:cNvSpPr>
          <p:nvPr>
            <p:ph type="title"/>
          </p:nvPr>
        </p:nvSpPr>
        <p:spPr>
          <a:xfrm>
            <a:off x="0" y="1"/>
            <a:ext cx="4191955" cy="239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II. THỰC NGHIỆM</a:t>
            </a:r>
            <a:b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5E96C-D720-A740-34F7-4477DE360360}"/>
              </a:ext>
            </a:extLst>
          </p:cNvPr>
          <p:cNvSpPr txBox="1"/>
          <p:nvPr/>
        </p:nvSpPr>
        <p:spPr>
          <a:xfrm>
            <a:off x="0" y="674446"/>
            <a:ext cx="4472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2.3 THÍ NGHIỆM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E328D4-F2BB-6503-F6FE-31AFDD051C75}"/>
              </a:ext>
            </a:extLst>
          </p:cNvPr>
          <p:cNvSpPr txBox="1"/>
          <p:nvPr/>
        </p:nvSpPr>
        <p:spPr>
          <a:xfrm>
            <a:off x="0" y="1197666"/>
            <a:ext cx="2948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Cơ chế xúc tác quang</a:t>
            </a:r>
          </a:p>
        </p:txBody>
      </p:sp>
      <p:pic>
        <p:nvPicPr>
          <p:cNvPr id="387" name="Picture 386">
            <a:extLst>
              <a:ext uri="{FF2B5EF4-FFF2-40B4-BE49-F238E27FC236}">
                <a16:creationId xmlns:a16="http://schemas.microsoft.com/office/drawing/2014/main" id="{14EF5774-BEF5-F7D2-73B0-2B278288A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000" y="2265860"/>
            <a:ext cx="1028700" cy="2009775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45EB4F3A-DC6B-4A58-E55F-00553F1BC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330" y="2295086"/>
            <a:ext cx="1009650" cy="199072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F2D1E944-147A-1A76-12D4-D416967A6A7C}"/>
              </a:ext>
            </a:extLst>
          </p:cNvPr>
          <p:cNvSpPr txBox="1"/>
          <p:nvPr/>
        </p:nvSpPr>
        <p:spPr>
          <a:xfrm>
            <a:off x="96265" y="2957105"/>
            <a:ext cx="2207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80mg MFO-TiO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100ml MB 20mg/L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0175ADE1-54DC-4DF7-ACB2-635D1193F40B}"/>
              </a:ext>
            </a:extLst>
          </p:cNvPr>
          <p:cNvSpPr/>
          <p:nvPr/>
        </p:nvSpPr>
        <p:spPr>
          <a:xfrm>
            <a:off x="3381247" y="3117527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E4820C-D765-4926-C96D-09F432069764}"/>
              </a:ext>
            </a:extLst>
          </p:cNvPr>
          <p:cNvSpPr txBox="1"/>
          <p:nvPr/>
        </p:nvSpPr>
        <p:spPr>
          <a:xfrm>
            <a:off x="4561516" y="4073531"/>
            <a:ext cx="210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Thêm 2ml H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Bật đèn UV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013578-5680-7B86-D1B3-FE525FB845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983" y="2467962"/>
            <a:ext cx="2919216" cy="16055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A2B81511-B5EE-4EF9-2E4A-C9378E8ACB2A}"/>
              </a:ext>
            </a:extLst>
          </p:cNvPr>
          <p:cNvSpPr/>
          <p:nvPr/>
        </p:nvSpPr>
        <p:spPr>
          <a:xfrm>
            <a:off x="7147047" y="3117527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40E904-E92F-A115-04DD-9D9395148B26}"/>
              </a:ext>
            </a:extLst>
          </p:cNvPr>
          <p:cNvSpPr txBox="1"/>
          <p:nvPr/>
        </p:nvSpPr>
        <p:spPr>
          <a:xfrm>
            <a:off x="1767273" y="1652946"/>
            <a:ext cx="210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Khuấy trong tối 30p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BAEEFB-DE8A-CB9D-D47B-7B11380AD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480" y="5007112"/>
            <a:ext cx="319733" cy="1714382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7599DC62-B979-4729-15F7-39F1DFE730E5}"/>
              </a:ext>
            </a:extLst>
          </p:cNvPr>
          <p:cNvSpPr/>
          <p:nvPr/>
        </p:nvSpPr>
        <p:spPr>
          <a:xfrm>
            <a:off x="2658480" y="4348116"/>
            <a:ext cx="319733" cy="54043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A2EF18-C808-4195-BCDE-A4A55AF6B90C}"/>
              </a:ext>
            </a:extLst>
          </p:cNvPr>
          <p:cNvSpPr txBox="1"/>
          <p:nvPr/>
        </p:nvSpPr>
        <p:spPr>
          <a:xfrm>
            <a:off x="638159" y="5356471"/>
            <a:ext cx="1665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Benzoquinone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Isopropanol</a:t>
            </a:r>
          </a:p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EDTA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867B48A-3A8D-31FB-6AF6-DB867EC3B766}"/>
              </a:ext>
            </a:extLst>
          </p:cNvPr>
          <p:cNvSpPr/>
          <p:nvPr/>
        </p:nvSpPr>
        <p:spPr>
          <a:xfrm>
            <a:off x="2236304" y="5356471"/>
            <a:ext cx="159026" cy="1015663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C19C99-053C-E5A7-EF67-CE2C232C5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1573" y="2437981"/>
            <a:ext cx="767454" cy="1746134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986C1FC-F95E-AE1A-C0D5-50C9656096BB}"/>
              </a:ext>
            </a:extLst>
          </p:cNvPr>
          <p:cNvSpPr/>
          <p:nvPr/>
        </p:nvSpPr>
        <p:spPr>
          <a:xfrm>
            <a:off x="9121675" y="3117523"/>
            <a:ext cx="745435" cy="3064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695056D-9DB4-4A4A-E040-86F03725F1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88581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2651429" y="6069399"/>
            <a:ext cx="708520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Hình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1: (a)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iản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đồ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XRD, (b) 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iệu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suất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quang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phân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hủy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, </a:t>
            </a:r>
            <a:b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và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(c)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Động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học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quang phân hủy MB của vật liệu MgFe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-TiO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F0ED2-8AA2-ACBD-C202-E044A546D1F5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68C42-51E7-87DE-F4FE-5C3F7297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0007" y="1250266"/>
            <a:ext cx="7286625" cy="4895850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B631EE8-D8F4-A3D6-42D9-E9800A9D5F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2328139" y="98991"/>
            <a:ext cx="7535333" cy="634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ĐẶT VẤN ĐỀ</a:t>
            </a:r>
            <a:endParaRPr sz="3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1330" y="761237"/>
            <a:ext cx="12188952" cy="82824"/>
          </a:xfrm>
          <a:prstGeom prst="rect">
            <a:avLst/>
          </a:prstGeom>
          <a:solidFill>
            <a:srgbClr val="5C9BD5"/>
          </a:solidFill>
          <a:ln>
            <a:noFill/>
          </a:ln>
          <a:effectLst>
            <a:outerShdw blurRad="44450" dist="27940" dir="5400000" algn="ctr">
              <a:srgbClr val="000000">
                <a:alpha val="31372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109187" y="1606490"/>
            <a:ext cx="6758541" cy="113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Nguồn nước công nghiệp dệt nhuộm chứa methylene blue gây hại con người, động vật và thực vật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6095805" y="4515598"/>
            <a:ext cx="528214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Xúc tác quang phân hủy chất hữu cơ gây ô nhiễm bằng các hạt kích thước nano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5" descr="Hiện trạng ô nhiễm nước thải dệt nhuộm - Hóa chất Cleamchem"/>
          <p:cNvPicPr preferRelativeResize="0"/>
          <p:nvPr/>
        </p:nvPicPr>
        <p:blipFill rotWithShape="1">
          <a:blip r:embed="rId3">
            <a:alphaModFix/>
          </a:blip>
          <a:srcRect t="-472" b="471"/>
          <a:stretch/>
        </p:blipFill>
        <p:spPr>
          <a:xfrm>
            <a:off x="7115934" y="957202"/>
            <a:ext cx="4262012" cy="3133397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171" name="Google Shape;171;p25" descr="mtcnx.com - Xử lý ô nhiễm không khí bằng vật liệu xúc tác quang hóa - nano  TiO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054" y="3723125"/>
            <a:ext cx="4902815" cy="2815806"/>
          </a:xfrm>
          <a:prstGeom prst="flowChartAlternateProcess">
            <a:avLst/>
          </a:prstGeom>
          <a:noFill/>
          <a:ln>
            <a:noFill/>
          </a:ln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7D6ADCA-AC90-20CB-C0D3-3071B1A0FF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7464607" y="5124455"/>
            <a:ext cx="503353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Hình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2: Động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học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quang phân hủy MB của MFO-TiO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2 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nhiệt độ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nung khác nhau</a:t>
            </a:r>
            <a:endParaRPr sz="20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F0ED2-8AA2-ACBD-C202-E044A546D1F5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9F383E-F64D-88E8-0844-6AFBEBF1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6081" y="2019668"/>
            <a:ext cx="4192654" cy="3086259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063C2D-C0E5-DED1-DB7F-2F5F95CAB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882260"/>
              </p:ext>
            </p:extLst>
          </p:nvPr>
        </p:nvGraphicFramePr>
        <p:xfrm>
          <a:off x="188843" y="2001140"/>
          <a:ext cx="7364897" cy="4645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7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57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07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53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Nhiệt độ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ương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200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-0.0737x + 0.0821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0.0737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0.9977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-0.0848x - 0.1139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0.0848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0.9836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-0.0854x - 0.0403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0.0854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0.9839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-0.0568x - 0.0716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0.0568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0.9836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-0.0504x - 0.1812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0.0504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0.9912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-0.0426x - 0.1568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0.0426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0.9967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811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-0.038x - 0.2043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0.038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0.9954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Google Shape;491;p58">
            <a:extLst>
              <a:ext uri="{FF2B5EF4-FFF2-40B4-BE49-F238E27FC236}">
                <a16:creationId xmlns:a16="http://schemas.microsoft.com/office/drawing/2014/main" id="{9CA7E8CD-2A14-EC3B-53D8-19BDBCAAF198}"/>
              </a:ext>
            </a:extLst>
          </p:cNvPr>
          <p:cNvSpPr txBox="1"/>
          <p:nvPr/>
        </p:nvSpPr>
        <p:spPr>
          <a:xfrm>
            <a:off x="-82318" y="1231739"/>
            <a:ext cx="7907217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hủy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MB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MFO-TiO</a:t>
            </a:r>
            <a:r>
              <a:rPr lang="en-US" sz="22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D85E9B0-F059-5CDD-11A6-62D0128657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2447925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1271804" y="6246521"/>
            <a:ext cx="964304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 3: Ảnh SEM của vật liệu MFO-TiO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ở các nhiệt độ nung khác nhau</a:t>
            </a:r>
            <a:endParaRPr sz="2400"/>
          </a:p>
        </p:txBody>
      </p:sp>
      <p:grpSp>
        <p:nvGrpSpPr>
          <p:cNvPr id="492" name="Google Shape;492;p58"/>
          <p:cNvGrpSpPr/>
          <p:nvPr/>
        </p:nvGrpSpPr>
        <p:grpSpPr>
          <a:xfrm>
            <a:off x="2837421" y="1344838"/>
            <a:ext cx="6511809" cy="4755362"/>
            <a:chOff x="1341146" y="406547"/>
            <a:chExt cx="7252296" cy="5304419"/>
          </a:xfrm>
        </p:grpSpPr>
        <p:grpSp>
          <p:nvGrpSpPr>
            <p:cNvPr id="493" name="Google Shape;493;p58"/>
            <p:cNvGrpSpPr/>
            <p:nvPr/>
          </p:nvGrpSpPr>
          <p:grpSpPr>
            <a:xfrm>
              <a:off x="1341146" y="413266"/>
              <a:ext cx="7252296" cy="5297700"/>
              <a:chOff x="297180" y="228600"/>
              <a:chExt cx="7252296" cy="5297700"/>
            </a:xfrm>
          </p:grpSpPr>
          <p:pic>
            <p:nvPicPr>
              <p:cNvPr id="494" name="Google Shape;494;p58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709882" y="19945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5" name="Google Shape;495;p58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97180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6" name="Google Shape;496;p58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5139664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7" name="Google Shape;497;p58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7180" y="19945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8" name="Google Shape;498;p58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2729852" y="2286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99" name="Google Shape;499;p58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5139664" y="197164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500" name="Google Shape;500;p58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2729852" y="3760400"/>
                <a:ext cx="2409812" cy="17659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pic>
        </p:grpSp>
        <p:sp>
          <p:nvSpPr>
            <p:cNvPr id="501" name="Google Shape;501;p58"/>
            <p:cNvSpPr txBox="1"/>
            <p:nvPr/>
          </p:nvSpPr>
          <p:spPr>
            <a:xfrm>
              <a:off x="2769870" y="406547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300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2" name="Google Shape;502;p58"/>
            <p:cNvSpPr txBox="1"/>
            <p:nvPr/>
          </p:nvSpPr>
          <p:spPr>
            <a:xfrm>
              <a:off x="5179682" y="406547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400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3" name="Google Shape;503;p58"/>
            <p:cNvSpPr txBox="1"/>
            <p:nvPr/>
          </p:nvSpPr>
          <p:spPr>
            <a:xfrm>
              <a:off x="7575117" y="4132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500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4" name="Google Shape;504;p58"/>
            <p:cNvSpPr txBox="1"/>
            <p:nvPr/>
          </p:nvSpPr>
          <p:spPr>
            <a:xfrm>
              <a:off x="2769870" y="21791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600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5" name="Google Shape;505;p58"/>
            <p:cNvSpPr txBox="1"/>
            <p:nvPr/>
          </p:nvSpPr>
          <p:spPr>
            <a:xfrm>
              <a:off x="5148210" y="215630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700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6" name="Google Shape;506;p58"/>
            <p:cNvSpPr txBox="1"/>
            <p:nvPr/>
          </p:nvSpPr>
          <p:spPr>
            <a:xfrm>
              <a:off x="7575117" y="215630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800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sp>
          <p:nvSpPr>
            <p:cNvPr id="507" name="Google Shape;507;p58"/>
            <p:cNvSpPr txBox="1"/>
            <p:nvPr/>
          </p:nvSpPr>
          <p:spPr>
            <a:xfrm>
              <a:off x="5179682" y="3945066"/>
              <a:ext cx="100394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900 </a:t>
              </a:r>
              <a:r>
                <a:rPr lang="en-US" sz="1400" b="1" i="0" u="none" strike="noStrike" cap="none" baseline="3000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o</a:t>
              </a:r>
              <a:r>
                <a:rPr lang="en-US" sz="1400" b="1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ADD6941-933D-9D78-4F71-D918154D4927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8FE83F20-0741-0207-E995-CB69A9EDBD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491" name="Google Shape;491;p58"/>
          <p:cNvSpPr txBox="1"/>
          <p:nvPr/>
        </p:nvSpPr>
        <p:spPr>
          <a:xfrm>
            <a:off x="2358766" y="5231108"/>
            <a:ext cx="7436366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4: </a:t>
            </a:r>
            <a:r>
              <a:rPr lang="vi-V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Đường cong TGA và DTA của MFO-TiO</a:t>
            </a:r>
            <a:r>
              <a:rPr lang="en-US" sz="20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vi-V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trong (a)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môi</a:t>
            </a: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trường</a:t>
            </a:r>
            <a:r>
              <a:rPr lang="vi-VN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giàu oxy và (b) khí trơ</a:t>
            </a:r>
            <a:endParaRPr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7426BE-7E2E-30B5-74EB-E69AB6E72423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00EB9E-95AB-AE70-CD19-B135281E7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92608"/>
            <a:ext cx="6093324" cy="30794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3F8C0D-E12E-5269-AF8C-2FFE3EE4A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949" y="1833530"/>
            <a:ext cx="6115050" cy="323850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B041EFF-A395-1599-2E51-C96DB0EFF9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47695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680CCA-06A4-8F68-8C68-5B95DB741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597" y="2276464"/>
            <a:ext cx="6956805" cy="36440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8B89A0-44BE-AC1F-E109-7B4E71D16CFE}"/>
              </a:ext>
            </a:extLst>
          </p:cNvPr>
          <p:cNvSpPr txBox="1"/>
          <p:nvPr/>
        </p:nvSpPr>
        <p:spPr>
          <a:xfrm>
            <a:off x="1223319" y="1635048"/>
            <a:ext cx="9740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Năng lượng dải tần của MFO-TiO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vi-VN" sz="2400">
                <a:latin typeface="Times New Roman" panose="02020603050405020304" pitchFamily="18" charset="0"/>
                <a:cs typeface="Times New Roman" panose="02020603050405020304" pitchFamily="18" charset="0"/>
              </a:rPr>
              <a:t> ở các nhiệt độ nung khác nhau</a:t>
            </a: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376BE1-6686-10BD-B4D3-0DA5134029E5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E537E3-F489-65F0-7F1F-7AA177B465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125460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8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26" name="Google Shape;491;p58">
            <a:extLst>
              <a:ext uri="{FF2B5EF4-FFF2-40B4-BE49-F238E27FC236}">
                <a16:creationId xmlns:a16="http://schemas.microsoft.com/office/drawing/2014/main" id="{0C028DA3-BCCB-C098-168E-6D823CEE900F}"/>
              </a:ext>
            </a:extLst>
          </p:cNvPr>
          <p:cNvSpPr txBox="1"/>
          <p:nvPr/>
        </p:nvSpPr>
        <p:spPr>
          <a:xfrm>
            <a:off x="585074" y="1770328"/>
            <a:ext cx="1101650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3: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Diện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bề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mặt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thể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lỗ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trống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MFO-TiO</a:t>
            </a:r>
            <a:r>
              <a:rPr lang="en-US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ở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đoạn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nung</a:t>
            </a:r>
            <a:endParaRPr sz="24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88CED9-FF67-F90F-B087-427BCD2E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575" y="2752055"/>
            <a:ext cx="9594849" cy="18739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376BE1-6686-10BD-B4D3-0DA5134029E5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3.1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nhiệt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F961C2-B383-DC42-06AA-776912212E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243152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1103819" y="5425760"/>
            <a:ext cx="941178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5: (a) </a:t>
            </a:r>
            <a:r>
              <a:rPr lang="en-US" sz="240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hổ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Raman; (b)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Hiệu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suất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huỷ MB của MFO-TiO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 </a:t>
            </a:r>
            <a:r>
              <a:rPr lang="en-US" sz="2400" baseline="-250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thời gian nung khác nhau</a:t>
            </a:r>
            <a:endParaRPr sz="2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525" name="Google Shape;525;p60"/>
          <p:cNvSpPr/>
          <p:nvPr/>
        </p:nvSpPr>
        <p:spPr>
          <a:xfrm>
            <a:off x="821094" y="150222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33772-F670-7531-4607-0A80C03F10D3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F14065-2500-7B60-D9A0-D8BEEC963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551" y="1533525"/>
            <a:ext cx="7829550" cy="3790950"/>
          </a:xfrm>
          <a:prstGeom prst="rect">
            <a:avLst/>
          </a:prstGeom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76FF964-EF49-3619-DAE7-66EE9C0B17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6689610" y="4756546"/>
            <a:ext cx="5694546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6: </a:t>
            </a:r>
            <a:r>
              <a:rPr lang="en-US" sz="24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Động </a:t>
            </a:r>
            <a:r>
              <a:rPr lang="en-US" sz="240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24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quang</a:t>
            </a:r>
            <a:r>
              <a:rPr lang="en-US" sz="24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40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err="1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huỷ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MB của MFO-TiO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ở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thời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gian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nung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khác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nhau</a:t>
            </a:r>
            <a:endParaRPr sz="2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25" name="Google Shape;525;p60"/>
          <p:cNvSpPr/>
          <p:nvPr/>
        </p:nvSpPr>
        <p:spPr>
          <a:xfrm>
            <a:off x="821094" y="150222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33772-F670-7531-4607-0A80C03F10D3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3F94C6-08BE-5B1C-279E-7C10BAA7A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95" y="1098946"/>
            <a:ext cx="3990975" cy="36576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C83DC3-B2D5-AADE-0908-29D2CDC6E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020544"/>
              </p:ext>
            </p:extLst>
          </p:nvPr>
        </p:nvGraphicFramePr>
        <p:xfrm>
          <a:off x="147256" y="2386775"/>
          <a:ext cx="6542353" cy="3597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3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8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26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14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7541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</a:t>
                      </a:r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ương</a:t>
                      </a: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trình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  <a:r>
                        <a:rPr lang="en-US" sz="2000" baseline="30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866">
                <a:tc>
                  <a:txBody>
                    <a:bodyPr/>
                    <a:lstStyle/>
                    <a:p>
                      <a:pPr algn="ctr"/>
                      <a:r>
                        <a:rPr lang="vi-VN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-0.0393x - 0.3084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0.0393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0.9894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8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-0.0638x + 0.0668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0.0638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0.9981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98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-0.0848x - 0.1139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0.0848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0.9836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8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-0.0643x + 0.0647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0.0643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0.9959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9866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 = -0.067x + 0.1492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0.067</a:t>
                      </a: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2000" baseline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0.9914</a:t>
                      </a:r>
                      <a:endParaRPr lang="vi-VN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Google Shape;515;p59">
            <a:extLst>
              <a:ext uri="{FF2B5EF4-FFF2-40B4-BE49-F238E27FC236}">
                <a16:creationId xmlns:a16="http://schemas.microsoft.com/office/drawing/2014/main" id="{C03A75E6-77C5-33F2-A4C0-AE1D8EC5D683}"/>
              </a:ext>
            </a:extLst>
          </p:cNvPr>
          <p:cNvSpPr txBox="1"/>
          <p:nvPr/>
        </p:nvSpPr>
        <p:spPr>
          <a:xfrm>
            <a:off x="-102088" y="1434952"/>
            <a:ext cx="698067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Bảng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4: </a:t>
            </a:r>
            <a:r>
              <a:rPr lang="vi-V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 trình động học quang phân hủy MB của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MFO </a:t>
            </a:r>
            <a:r>
              <a:rPr lang="vi-V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vi-V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vi-VN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ở các thời gian nung khác nhau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C0534773-6783-CC37-5675-EEFDCC5B4F0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73163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214424" y="5642472"/>
            <a:ext cx="9757799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7: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ảnh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SEM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của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MFO–TiO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nhau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sự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bố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kích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thước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hạt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4734F3-56C5-B5C2-781D-1888F2BD1C40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DB5322-412B-9837-8557-A0159DFBA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75" y="1347787"/>
            <a:ext cx="8172450" cy="4162425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B4DA02E-2223-001D-398B-202F30EDC7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9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15" name="Google Shape;515;p59"/>
          <p:cNvSpPr txBox="1"/>
          <p:nvPr/>
        </p:nvSpPr>
        <p:spPr>
          <a:xfrm>
            <a:off x="1594166" y="5489824"/>
            <a:ext cx="899831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8: (a)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Phổ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EDS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và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(b)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Phân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tích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nguyên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MFO –TiO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aseline="-25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với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khác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nhau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2C94B-ACD9-9711-C3E9-60B060E9E6F0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3.2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nung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392616-FBB4-78C4-6250-C13E42DE6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5" y="1547812"/>
            <a:ext cx="10001250" cy="3762375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488EE56-E6CF-4E58-DED3-91DD72E881E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373707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1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623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III. KẾT QUẢ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535" name="Google Shape;535;p61"/>
          <p:cNvSpPr txBox="1"/>
          <p:nvPr/>
        </p:nvSpPr>
        <p:spPr>
          <a:xfrm>
            <a:off x="623896" y="5589231"/>
            <a:ext cx="10938858" cy="1354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Hình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9: (a)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Ảnh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hưởng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các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chất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bắt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gốc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tự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do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đối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với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hoạt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động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xúc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tác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MFO-TiO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đối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với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MB (b)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Cơ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chế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phân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hủy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quang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học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của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MFO-TiO</a:t>
            </a:r>
            <a:r>
              <a:rPr lang="en-US" sz="24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đối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</a:t>
            </a:r>
            <a:r>
              <a:rPr lang="en-US" sz="24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với</a:t>
            </a:r>
            <a:r>
              <a:rPr lang="en-US" sz="24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MB</a:t>
            </a:r>
            <a:endParaRPr sz="2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536" name="Google Shape;536;p61"/>
          <p:cNvSpPr/>
          <p:nvPr/>
        </p:nvSpPr>
        <p:spPr>
          <a:xfrm>
            <a:off x="821094" y="1502228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BC657-21E3-6CAF-77B3-873E141C56A8}"/>
              </a:ext>
            </a:extLst>
          </p:cNvPr>
          <p:cNvSpPr txBox="1"/>
          <p:nvPr/>
        </p:nvSpPr>
        <p:spPr>
          <a:xfrm>
            <a:off x="0" y="788601"/>
            <a:ext cx="5615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3.3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quang</a:t>
            </a:r>
            <a:endParaRPr 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4309D7-57ED-FF58-4C1A-54C90FF39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112" y="1243012"/>
            <a:ext cx="10391775" cy="4371975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13EB1C2-8795-F8B7-7FF2-DEFE5626B8E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29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"/>
          <p:cNvSpPr txBox="1">
            <a:spLocks noGrp="1"/>
          </p:cNvSpPr>
          <p:nvPr>
            <p:ph type="ctrTitle"/>
          </p:nvPr>
        </p:nvSpPr>
        <p:spPr>
          <a:xfrm>
            <a:off x="800100" y="228600"/>
            <a:ext cx="10363200" cy="1012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6000"/>
              <a:buFont typeface="Times New Roman"/>
              <a:buNone/>
            </a:pPr>
            <a:r>
              <a:rPr lang="en-US" b="1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BÁO CÁO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768388F-CFD3-EEB2-4144-4A674BABAC22}"/>
              </a:ext>
            </a:extLst>
          </p:cNvPr>
          <p:cNvGrpSpPr/>
          <p:nvPr/>
        </p:nvGrpSpPr>
        <p:grpSpPr>
          <a:xfrm>
            <a:off x="2416675" y="1344922"/>
            <a:ext cx="7019679" cy="1211445"/>
            <a:chOff x="2416675" y="1344922"/>
            <a:chExt cx="7019679" cy="121144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A43CBD6-9966-30AE-6F96-C912AB528CD6}"/>
                </a:ext>
              </a:extLst>
            </p:cNvPr>
            <p:cNvGrpSpPr/>
            <p:nvPr/>
          </p:nvGrpSpPr>
          <p:grpSpPr>
            <a:xfrm>
              <a:off x="2416675" y="1344922"/>
              <a:ext cx="7019679" cy="1211445"/>
              <a:chOff x="2416675" y="1344922"/>
              <a:chExt cx="7019679" cy="1211445"/>
            </a:xfrm>
          </p:grpSpPr>
          <p:sp>
            <p:nvSpPr>
              <p:cNvPr id="180" name="Google Shape;180;p2"/>
              <p:cNvSpPr/>
              <p:nvPr/>
            </p:nvSpPr>
            <p:spPr>
              <a:xfrm>
                <a:off x="3212841" y="1475079"/>
                <a:ext cx="5766318" cy="942392"/>
              </a:xfrm>
              <a:prstGeom prst="rect">
                <a:avLst/>
              </a:prstGeom>
              <a:solidFill>
                <a:srgbClr val="B98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2"/>
              <p:cNvSpPr txBox="1"/>
              <p:nvPr/>
            </p:nvSpPr>
            <p:spPr>
              <a:xfrm>
                <a:off x="3212838" y="1620866"/>
                <a:ext cx="440404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</a:t>
                </a:r>
                <a:r>
                  <a:rPr lang="en-US" sz="3600" b="1" i="0" u="none" strike="noStrike" cap="none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TỔNG QUAN</a:t>
                </a: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>
                <a:off x="8521954" y="1475080"/>
                <a:ext cx="914400" cy="936764"/>
              </a:xfrm>
              <a:prstGeom prst="ellipse">
                <a:avLst/>
              </a:prstGeom>
              <a:solidFill>
                <a:srgbClr val="B983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>
                <a:off x="2416675" y="1344922"/>
                <a:ext cx="1252436" cy="1211445"/>
              </a:xfrm>
              <a:prstGeom prst="ellipse">
                <a:avLst/>
              </a:prstGeom>
              <a:solidFill>
                <a:srgbClr val="B983FF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083831-E10A-456B-CE7B-7EBBE5EC9BD3}"/>
                </a:ext>
              </a:extLst>
            </p:cNvPr>
            <p:cNvSpPr/>
            <p:nvPr/>
          </p:nvSpPr>
          <p:spPr>
            <a:xfrm>
              <a:off x="2528932" y="1429501"/>
              <a:ext cx="1027922" cy="10279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37407B-A780-CD46-CE32-E27102908B22}"/>
              </a:ext>
            </a:extLst>
          </p:cNvPr>
          <p:cNvGrpSpPr/>
          <p:nvPr/>
        </p:nvGrpSpPr>
        <p:grpSpPr>
          <a:xfrm>
            <a:off x="2416675" y="2575627"/>
            <a:ext cx="7019683" cy="1211445"/>
            <a:chOff x="2416675" y="2575627"/>
            <a:chExt cx="7019683" cy="121144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4A4069E-056D-1D0A-5372-0C1781CDE8E4}"/>
                </a:ext>
              </a:extLst>
            </p:cNvPr>
            <p:cNvGrpSpPr/>
            <p:nvPr/>
          </p:nvGrpSpPr>
          <p:grpSpPr>
            <a:xfrm>
              <a:off x="2416675" y="2575627"/>
              <a:ext cx="7019683" cy="1211445"/>
              <a:chOff x="2416675" y="2575627"/>
              <a:chExt cx="7019683" cy="1211445"/>
            </a:xfrm>
          </p:grpSpPr>
          <p:sp>
            <p:nvSpPr>
              <p:cNvPr id="181" name="Google Shape;181;p2"/>
              <p:cNvSpPr/>
              <p:nvPr/>
            </p:nvSpPr>
            <p:spPr>
              <a:xfrm>
                <a:off x="3212841" y="2710154"/>
                <a:ext cx="5766318" cy="942392"/>
              </a:xfrm>
              <a:prstGeom prst="rect">
                <a:avLst/>
              </a:prstGeom>
              <a:solidFill>
                <a:srgbClr val="94B3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2"/>
              <p:cNvSpPr txBox="1"/>
              <p:nvPr/>
            </p:nvSpPr>
            <p:spPr>
              <a:xfrm>
                <a:off x="3212837" y="2863812"/>
                <a:ext cx="440404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THỰC NGHIỆM</a:t>
                </a: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>
                <a:off x="8521958" y="2718257"/>
                <a:ext cx="914400" cy="928661"/>
              </a:xfrm>
              <a:prstGeom prst="ellipse">
                <a:avLst/>
              </a:prstGeom>
              <a:solidFill>
                <a:srgbClr val="94B3FD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>
                <a:off x="2416675" y="2575627"/>
                <a:ext cx="1252436" cy="1211445"/>
              </a:xfrm>
              <a:prstGeom prst="ellipse">
                <a:avLst/>
              </a:prstGeom>
              <a:solidFill>
                <a:srgbClr val="94B3FD"/>
              </a:solidFill>
              <a:ln>
                <a:noFill/>
              </a:ln>
              <a:effectLst/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II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79AF316-2AE2-56B2-2671-06FDF33BDB96}"/>
                </a:ext>
              </a:extLst>
            </p:cNvPr>
            <p:cNvSpPr/>
            <p:nvPr/>
          </p:nvSpPr>
          <p:spPr>
            <a:xfrm>
              <a:off x="2528932" y="2658493"/>
              <a:ext cx="1027922" cy="10279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D999BC-E5B7-645F-C38A-D0EFEC700663}"/>
              </a:ext>
            </a:extLst>
          </p:cNvPr>
          <p:cNvGrpSpPr/>
          <p:nvPr/>
        </p:nvGrpSpPr>
        <p:grpSpPr>
          <a:xfrm>
            <a:off x="2416675" y="3816434"/>
            <a:ext cx="7019684" cy="1211445"/>
            <a:chOff x="2416675" y="3816434"/>
            <a:chExt cx="7019684" cy="12114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D800C7-3EC5-E0CC-C460-1B905E9CE7DC}"/>
                </a:ext>
              </a:extLst>
            </p:cNvPr>
            <p:cNvGrpSpPr/>
            <p:nvPr/>
          </p:nvGrpSpPr>
          <p:grpSpPr>
            <a:xfrm>
              <a:off x="2416675" y="3816434"/>
              <a:ext cx="7019684" cy="1211445"/>
              <a:chOff x="2416675" y="3816434"/>
              <a:chExt cx="7019684" cy="1211445"/>
            </a:xfrm>
          </p:grpSpPr>
          <p:sp>
            <p:nvSpPr>
              <p:cNvPr id="182" name="Google Shape;182;p2"/>
              <p:cNvSpPr/>
              <p:nvPr/>
            </p:nvSpPr>
            <p:spPr>
              <a:xfrm>
                <a:off x="3212841" y="3953332"/>
                <a:ext cx="5766318" cy="942392"/>
              </a:xfrm>
              <a:prstGeom prst="rect">
                <a:avLst/>
              </a:prstGeom>
              <a:solidFill>
                <a:srgbClr val="94D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2"/>
              <p:cNvSpPr txBox="1"/>
              <p:nvPr/>
            </p:nvSpPr>
            <p:spPr>
              <a:xfrm>
                <a:off x="3212837" y="4098867"/>
                <a:ext cx="4404049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</a:t>
                </a:r>
                <a:r>
                  <a:rPr lang="en-US" sz="3600" b="1" i="0" u="none" strike="noStrike" cap="none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KẾT QUẢ</a:t>
                </a: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>
                <a:off x="8521959" y="3956465"/>
                <a:ext cx="914400" cy="943526"/>
              </a:xfrm>
              <a:prstGeom prst="ellipse">
                <a:avLst/>
              </a:prstGeom>
              <a:solidFill>
                <a:srgbClr val="94D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>
                <a:off x="2416675" y="3816434"/>
                <a:ext cx="1252436" cy="1211445"/>
              </a:xfrm>
              <a:prstGeom prst="ellipse">
                <a:avLst/>
              </a:prstGeom>
              <a:solidFill>
                <a:srgbClr val="94D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III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98A3441-91F7-7FDE-F8BB-4639D2891D56}"/>
                </a:ext>
              </a:extLst>
            </p:cNvPr>
            <p:cNvSpPr/>
            <p:nvPr/>
          </p:nvSpPr>
          <p:spPr>
            <a:xfrm>
              <a:off x="2528932" y="3925817"/>
              <a:ext cx="1027922" cy="10279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ADBCC02-2CEE-2488-965D-5B4FCB3EE720}"/>
              </a:ext>
            </a:extLst>
          </p:cNvPr>
          <p:cNvGrpSpPr/>
          <p:nvPr/>
        </p:nvGrpSpPr>
        <p:grpSpPr>
          <a:xfrm>
            <a:off x="2416675" y="5077923"/>
            <a:ext cx="7100546" cy="1211445"/>
            <a:chOff x="2416675" y="5077923"/>
            <a:chExt cx="7100546" cy="121144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824F81-A83C-6742-0F05-CCD55E946AEE}"/>
                </a:ext>
              </a:extLst>
            </p:cNvPr>
            <p:cNvGrpSpPr/>
            <p:nvPr/>
          </p:nvGrpSpPr>
          <p:grpSpPr>
            <a:xfrm>
              <a:off x="2416675" y="5077923"/>
              <a:ext cx="7100546" cy="1211445"/>
              <a:chOff x="2416675" y="5077923"/>
              <a:chExt cx="7100546" cy="1211445"/>
            </a:xfrm>
          </p:grpSpPr>
          <p:sp>
            <p:nvSpPr>
              <p:cNvPr id="178" name="Google Shape;178;p2"/>
              <p:cNvSpPr/>
              <p:nvPr/>
            </p:nvSpPr>
            <p:spPr>
              <a:xfrm>
                <a:off x="8521954" y="5219629"/>
                <a:ext cx="914400" cy="928034"/>
              </a:xfrm>
              <a:prstGeom prst="ellipse">
                <a:avLst/>
              </a:prstGeom>
              <a:solidFill>
                <a:srgbClr val="99FE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>
                <a:off x="3212837" y="5205270"/>
                <a:ext cx="5766318" cy="942392"/>
              </a:xfrm>
              <a:prstGeom prst="rect">
                <a:avLst/>
              </a:prstGeom>
              <a:solidFill>
                <a:srgbClr val="99FE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2"/>
              <p:cNvSpPr txBox="1"/>
              <p:nvPr/>
            </p:nvSpPr>
            <p:spPr>
              <a:xfrm>
                <a:off x="3212835" y="5353300"/>
                <a:ext cx="6304386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i="0" u="none" strike="noStrike" cap="non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  </a:t>
                </a:r>
                <a:r>
                  <a:rPr lang="en-US" sz="3600" b="1" i="0" u="none" strike="noStrike" cap="none">
                    <a:solidFill>
                      <a:schemeClr val="tx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KẾ HOẠCH THỰC HIỆN</a:t>
                </a:r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>
                <a:off x="2416675" y="5077923"/>
                <a:ext cx="1252436" cy="1211445"/>
              </a:xfrm>
              <a:prstGeom prst="ellipse">
                <a:avLst/>
              </a:prstGeom>
              <a:solidFill>
                <a:srgbClr val="99FE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4400" b="1">
                    <a:solidFill>
                      <a:schemeClr val="tx1"/>
                    </a:solidFill>
                    <a:latin typeface="Times New Roman"/>
                    <a:cs typeface="Times New Roman"/>
                    <a:sym typeface="Times New Roman"/>
                  </a:rPr>
                  <a:t>IV</a:t>
                </a:r>
                <a:endParaRPr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847C8AF-9E77-79E1-A526-F6A0517B7C30}"/>
                </a:ext>
              </a:extLst>
            </p:cNvPr>
            <p:cNvSpPr/>
            <p:nvPr/>
          </p:nvSpPr>
          <p:spPr>
            <a:xfrm>
              <a:off x="2528932" y="5157928"/>
              <a:ext cx="1027922" cy="102792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F75D9549-8CFE-A4C4-A7CD-4205F30F517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2"/>
          <p:cNvSpPr txBox="1">
            <a:spLocks noGrp="1"/>
          </p:cNvSpPr>
          <p:nvPr>
            <p:ph type="title"/>
          </p:nvPr>
        </p:nvSpPr>
        <p:spPr>
          <a:xfrm>
            <a:off x="53474" y="37727"/>
            <a:ext cx="12079705" cy="1872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IV. KẾ HOẠCH THỰC HIỆN LUẬN VĂN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1">
              <a:solidFill>
                <a:schemeClr val="dk1"/>
              </a:solidFill>
            </a:endParaRPr>
          </a:p>
        </p:txBody>
      </p:sp>
      <p:sp>
        <p:nvSpPr>
          <p:cNvPr id="546" name="Google Shape;546;p62"/>
          <p:cNvSpPr txBox="1"/>
          <p:nvPr/>
        </p:nvSpPr>
        <p:spPr>
          <a:xfrm>
            <a:off x="2971800" y="3284442"/>
            <a:ext cx="61488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aphicFrame>
        <p:nvGraphicFramePr>
          <p:cNvPr id="547" name="Google Shape;547;p62"/>
          <p:cNvGraphicFramePr/>
          <p:nvPr>
            <p:extLst>
              <p:ext uri="{D42A27DB-BD31-4B8C-83A1-F6EECF244321}">
                <p14:modId xmlns:p14="http://schemas.microsoft.com/office/powerpoint/2010/main" val="2497671581"/>
              </p:ext>
            </p:extLst>
          </p:nvPr>
        </p:nvGraphicFramePr>
        <p:xfrm>
          <a:off x="1795538" y="1470957"/>
          <a:ext cx="8595575" cy="4093771"/>
        </p:xfrm>
        <a:graphic>
          <a:graphicData uri="http://schemas.openxmlformats.org/drawingml/2006/table">
            <a:tbl>
              <a:tblPr firstRow="1" bandRow="1">
                <a:noFill/>
                <a:tableStyleId>{78ED15E2-876E-4E5E-B4D1-FED3E22CB9E2}</a:tableStyleId>
              </a:tblPr>
              <a:tblGrid>
                <a:gridCol w="1285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9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2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65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77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2432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Nội dung</a:t>
                      </a:r>
                      <a:endParaRPr/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Tháng 9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u="none" strike="noStrike" cap="none">
                          <a:solidFill>
                            <a:schemeClr val="lt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Tháng 10</a:t>
                      </a:r>
                      <a:endParaRPr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1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Bản thảo bài báo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Đã gửi tạp chí</a:t>
                      </a:r>
                      <a:endParaRPr sz="2000" u="none" strike="noStrike" cap="none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2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u="none" strike="noStrike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Viết đồ án chuyên ngành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sz="20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Khảo sát khả năng thu hồi vật liệu MFO-TiO</a:t>
                      </a:r>
                      <a:r>
                        <a:rPr lang="en-US" sz="2000" u="none" strike="noStrike" cap="none" baseline="-25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2</a:t>
                      </a:r>
                      <a:r>
                        <a:rPr lang="en-US" sz="2000" u="none" strike="noStrike" cap="none" baseline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Times New Roman"/>
                          <a:cs typeface="Times New Roman" panose="02020603050405020304" pitchFamily="18" charset="0"/>
                          <a:sym typeface="Times New Roman"/>
                        </a:rPr>
                        <a:t>/rGO</a:t>
                      </a:r>
                      <a:endParaRPr sz="2000" u="none" strike="noStrike" cap="none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highlight>
                          <a:srgbClr val="FFFF00"/>
                        </a:highlight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u="none" strike="noStrike" cap="none">
                        <a:solidFill>
                          <a:schemeClr val="lt1"/>
                        </a:solidFill>
                        <a:latin typeface="Times New Roman" panose="02020603050405020304" pitchFamily="18" charset="0"/>
                        <a:ea typeface="Times New Roman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50" marR="91450" marT="45725" marB="45725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11051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59D9B9F-AEB4-A650-A3C0-1F9F5E3D34F3}"/>
              </a:ext>
            </a:extLst>
          </p:cNvPr>
          <p:cNvSpPr txBox="1"/>
          <p:nvPr/>
        </p:nvSpPr>
        <p:spPr>
          <a:xfrm>
            <a:off x="3864388" y="973903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Bảng thực hiện kế hoạch luận văn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82CC709-3F2C-55DA-1101-BE1AFA7084A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2"/>
          <p:cNvSpPr/>
          <p:nvPr/>
        </p:nvSpPr>
        <p:spPr>
          <a:xfrm>
            <a:off x="381000" y="2209800"/>
            <a:ext cx="1110906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en-US" sz="6000" b="1" i="0" u="none" strike="noStrike" cap="none">
                <a:solidFill>
                  <a:srgbClr val="FF0066"/>
                </a:solidFill>
                <a:latin typeface="Arial"/>
                <a:ea typeface="Arial"/>
                <a:cs typeface="Arial"/>
                <a:sym typeface="Arial"/>
              </a:rPr>
              <a:t>CHÂN THÀNH CẢM ƠN THẦY ĐÃ LẮNG NGHE </a:t>
            </a:r>
            <a:endParaRPr sz="6000" b="1" i="0" u="none" strike="noStrike" cap="none">
              <a:solidFill>
                <a:srgbClr val="FF00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2AD39E6-9F35-22A8-DBB3-9D1E22617B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7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286881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1.1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itan đioxit (TiO</a:t>
            </a:r>
            <a:r>
              <a:rPr lang="en-US" sz="3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sp>
        <p:nvSpPr>
          <p:cNvPr id="216" name="Google Shape;216;p7"/>
          <p:cNvSpPr/>
          <p:nvPr/>
        </p:nvSpPr>
        <p:spPr>
          <a:xfrm>
            <a:off x="1066755" y="3787886"/>
            <a:ext cx="23001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trúc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TiO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/>
          <p:nvPr/>
        </p:nvSpPr>
        <p:spPr>
          <a:xfrm>
            <a:off x="386933" y="1272533"/>
            <a:ext cx="115099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Cấu tạo, tính chất và ứng dụng</a:t>
            </a:r>
            <a:endParaRPr/>
          </a:p>
        </p:txBody>
      </p:sp>
      <p:sp>
        <p:nvSpPr>
          <p:cNvPr id="237" name="Google Shape;237;p7"/>
          <p:cNvSpPr/>
          <p:nvPr/>
        </p:nvSpPr>
        <p:spPr>
          <a:xfrm>
            <a:off x="8423412" y="5585467"/>
            <a:ext cx="230013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8" name="Google Shape;23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921" y="1998847"/>
            <a:ext cx="3522148" cy="17244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4C7665B-F596-EA9B-089F-59A00BD5FA45}"/>
              </a:ext>
            </a:extLst>
          </p:cNvPr>
          <p:cNvGrpSpPr/>
          <p:nvPr/>
        </p:nvGrpSpPr>
        <p:grpSpPr>
          <a:xfrm>
            <a:off x="6096000" y="544661"/>
            <a:ext cx="5879279" cy="4934543"/>
            <a:chOff x="5555974" y="1158927"/>
            <a:chExt cx="5879279" cy="4934543"/>
          </a:xfrm>
        </p:grpSpPr>
        <p:sp>
          <p:nvSpPr>
            <p:cNvPr id="2" name="Hexagon 1">
              <a:extLst>
                <a:ext uri="{FF2B5EF4-FFF2-40B4-BE49-F238E27FC236}">
                  <a16:creationId xmlns:a16="http://schemas.microsoft.com/office/drawing/2014/main" id="{CF057D2A-CA12-E384-C3EF-8695A63C0FFB}"/>
                </a:ext>
              </a:extLst>
            </p:cNvPr>
            <p:cNvSpPr/>
            <p:nvPr/>
          </p:nvSpPr>
          <p:spPr>
            <a:xfrm rot="5400000">
              <a:off x="8178144" y="1269036"/>
              <a:ext cx="1596590" cy="1376371"/>
            </a:xfrm>
            <a:prstGeom prst="hexagon">
              <a:avLst/>
            </a:prstGeom>
            <a:solidFill>
              <a:srgbClr val="94B3F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Sơn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CDF05226-D950-8C8D-AF22-D1E5BABFB879}"/>
                </a:ext>
              </a:extLst>
            </p:cNvPr>
            <p:cNvSpPr/>
            <p:nvPr/>
          </p:nvSpPr>
          <p:spPr>
            <a:xfrm>
              <a:off x="9838663" y="2933138"/>
              <a:ext cx="1596590" cy="1376371"/>
            </a:xfrm>
            <a:prstGeom prst="hexagon">
              <a:avLst/>
            </a:prstGeom>
            <a:solidFill>
              <a:srgbClr val="94D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Điện</a:t>
              </a:r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–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Điện</a:t>
              </a:r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tử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D8134BDE-0076-2C78-CBDC-93FD5BE77F4A}"/>
                </a:ext>
              </a:extLst>
            </p:cNvPr>
            <p:cNvSpPr/>
            <p:nvPr/>
          </p:nvSpPr>
          <p:spPr>
            <a:xfrm>
              <a:off x="5555974" y="2933139"/>
              <a:ext cx="2558244" cy="1376371"/>
            </a:xfrm>
            <a:prstGeom prst="hexagon">
              <a:avLst/>
            </a:prstGeom>
            <a:solidFill>
              <a:srgbClr val="B983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Xúc</a:t>
              </a:r>
              <a:r>
                <a:rPr lang="en-US" sz="28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endPara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12439D92-358E-E077-1F79-CD6B485905E7}"/>
                </a:ext>
              </a:extLst>
            </p:cNvPr>
            <p:cNvSpPr/>
            <p:nvPr/>
          </p:nvSpPr>
          <p:spPr>
            <a:xfrm rot="5400000">
              <a:off x="8178143" y="4606989"/>
              <a:ext cx="1596590" cy="1376371"/>
            </a:xfrm>
            <a:prstGeom prst="hexagon">
              <a:avLst/>
            </a:prstGeom>
            <a:solidFill>
              <a:srgbClr val="99FEFF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Pin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mặt</a:t>
              </a:r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trời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C50303E5-5423-12D7-EB37-BDEBC00DC516}"/>
                </a:ext>
              </a:extLst>
            </p:cNvPr>
            <p:cNvSpPr/>
            <p:nvPr/>
          </p:nvSpPr>
          <p:spPr>
            <a:xfrm>
              <a:off x="8114218" y="2761527"/>
              <a:ext cx="1724445" cy="17244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70B25C5-4AE2-34AB-857F-15DEE967A7F5}"/>
                </a:ext>
              </a:extLst>
            </p:cNvPr>
            <p:cNvSpPr/>
            <p:nvPr/>
          </p:nvSpPr>
          <p:spPr>
            <a:xfrm>
              <a:off x="8716944" y="2525241"/>
              <a:ext cx="461665" cy="461665"/>
            </a:xfrm>
            <a:prstGeom prst="ellipse">
              <a:avLst/>
            </a:prstGeom>
            <a:solidFill>
              <a:srgbClr val="4393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C90C0A8-9EC2-E2C7-61B0-D518A98DE9D2}"/>
                </a:ext>
              </a:extLst>
            </p:cNvPr>
            <p:cNvSpPr/>
            <p:nvPr/>
          </p:nvSpPr>
          <p:spPr>
            <a:xfrm>
              <a:off x="9607830" y="3390490"/>
              <a:ext cx="461665" cy="461665"/>
            </a:xfrm>
            <a:prstGeom prst="ellipse">
              <a:avLst/>
            </a:prstGeom>
            <a:solidFill>
              <a:srgbClr val="94B3F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200C438-F104-1ABD-7770-A4CA2EA0CDE2}"/>
                </a:ext>
              </a:extLst>
            </p:cNvPr>
            <p:cNvSpPr/>
            <p:nvPr/>
          </p:nvSpPr>
          <p:spPr>
            <a:xfrm>
              <a:off x="8716944" y="4327419"/>
              <a:ext cx="461665" cy="461665"/>
            </a:xfrm>
            <a:prstGeom prst="ellipse">
              <a:avLst/>
            </a:prstGeom>
            <a:solidFill>
              <a:srgbClr val="70ECE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D28C0026-DEE1-2631-4F1F-549D4293E6AF}"/>
                </a:ext>
              </a:extLst>
            </p:cNvPr>
            <p:cNvSpPr/>
            <p:nvPr/>
          </p:nvSpPr>
          <p:spPr>
            <a:xfrm>
              <a:off x="5717421" y="3037838"/>
              <a:ext cx="2259391" cy="1159229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98F14A-DB97-FE3A-C313-27CAD37A7842}"/>
                </a:ext>
              </a:extLst>
            </p:cNvPr>
            <p:cNvSpPr/>
            <p:nvPr/>
          </p:nvSpPr>
          <p:spPr>
            <a:xfrm>
              <a:off x="7883386" y="3386621"/>
              <a:ext cx="461665" cy="461665"/>
            </a:xfrm>
            <a:prstGeom prst="ellipse">
              <a:avLst/>
            </a:prstGeom>
            <a:solidFill>
              <a:srgbClr val="A767C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52405D7E-BE0D-65D7-FD7E-CB362BE7F842}"/>
              </a:ext>
            </a:extLst>
          </p:cNvPr>
          <p:cNvCxnSpPr>
            <a:cxnSpLocks/>
            <a:stCxn id="30" idx="2"/>
          </p:cNvCxnSpPr>
          <p:nvPr/>
        </p:nvCxnSpPr>
        <p:spPr>
          <a:xfrm rot="5400000">
            <a:off x="6073858" y="3721115"/>
            <a:ext cx="392106" cy="340364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64C94D1B-423D-6F00-82AB-70501CDFE4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50" y="4087350"/>
            <a:ext cx="4892072" cy="2770650"/>
          </a:xfrm>
          <a:prstGeom prst="rect">
            <a:avLst/>
          </a:prstGeom>
        </p:spPr>
      </p:pic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D39CD429-320E-2136-232F-3754397078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178231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884766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1.2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Ferrite magie </a:t>
            </a: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(MgFe</a:t>
            </a:r>
            <a:r>
              <a:rPr lang="en-US" sz="36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3600" b="1" i="0" u="none" strike="noStrike" cap="none" baseline="-2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3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MFO) 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860" y="2531152"/>
            <a:ext cx="2858262" cy="24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9"/>
          <p:cNvSpPr/>
          <p:nvPr/>
        </p:nvSpPr>
        <p:spPr>
          <a:xfrm>
            <a:off x="884583" y="4955126"/>
            <a:ext cx="24944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Cấu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1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trúc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MgFe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6647" y="4164578"/>
            <a:ext cx="3935372" cy="269342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/>
          <p:nvPr/>
        </p:nvSpPr>
        <p:spPr>
          <a:xfrm>
            <a:off x="8404750" y="6106297"/>
            <a:ext cx="24059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1" i="0" u="none" strike="noStrike" cap="none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dụng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MgFe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-US" sz="2000" b="1" i="0" u="none" strike="noStrike" cap="none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9"/>
          <p:cNvSpPr/>
          <p:nvPr/>
        </p:nvSpPr>
        <p:spPr>
          <a:xfrm>
            <a:off x="295138" y="1378813"/>
            <a:ext cx="11509929" cy="430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Cấu </a:t>
            </a:r>
            <a:r>
              <a:rPr lang="en-US" sz="2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tạo, tính chất và ứng dụng</a:t>
            </a:r>
            <a:endParaRPr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811C6C-1083-FC57-D467-2526E63AB10B}"/>
              </a:ext>
            </a:extLst>
          </p:cNvPr>
          <p:cNvGrpSpPr/>
          <p:nvPr/>
        </p:nvGrpSpPr>
        <p:grpSpPr>
          <a:xfrm>
            <a:off x="6187238" y="1021740"/>
            <a:ext cx="5879279" cy="4934543"/>
            <a:chOff x="5555974" y="1158927"/>
            <a:chExt cx="5879279" cy="4934543"/>
          </a:xfrm>
        </p:grpSpPr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5C59F-19B0-89A4-146D-D50DCCFE0C35}"/>
                </a:ext>
              </a:extLst>
            </p:cNvPr>
            <p:cNvSpPr/>
            <p:nvPr/>
          </p:nvSpPr>
          <p:spPr>
            <a:xfrm rot="5400000">
              <a:off x="8178144" y="1269036"/>
              <a:ext cx="1596590" cy="1376371"/>
            </a:xfrm>
            <a:prstGeom prst="hexagon">
              <a:avLst/>
            </a:prstGeom>
            <a:solidFill>
              <a:srgbClr val="94B3F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Điện</a:t>
              </a:r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tử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Hexagon 29">
              <a:extLst>
                <a:ext uri="{FF2B5EF4-FFF2-40B4-BE49-F238E27FC236}">
                  <a16:creationId xmlns:a16="http://schemas.microsoft.com/office/drawing/2014/main" id="{9AA3706D-3612-630A-28E2-4859DDEC97E9}"/>
                </a:ext>
              </a:extLst>
            </p:cNvPr>
            <p:cNvSpPr/>
            <p:nvPr/>
          </p:nvSpPr>
          <p:spPr>
            <a:xfrm>
              <a:off x="9838663" y="2933138"/>
              <a:ext cx="1596590" cy="1376371"/>
            </a:xfrm>
            <a:prstGeom prst="hexagon">
              <a:avLst/>
            </a:prstGeom>
            <a:solidFill>
              <a:srgbClr val="94DA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học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D2B880F5-4795-F121-B47A-7725BD85E108}"/>
                </a:ext>
              </a:extLst>
            </p:cNvPr>
            <p:cNvSpPr/>
            <p:nvPr/>
          </p:nvSpPr>
          <p:spPr>
            <a:xfrm>
              <a:off x="5555974" y="2933139"/>
              <a:ext cx="2558244" cy="1376371"/>
            </a:xfrm>
            <a:prstGeom prst="hexagon">
              <a:avLst/>
            </a:prstGeom>
            <a:solidFill>
              <a:srgbClr val="B983F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Xúc</a:t>
              </a:r>
              <a:r>
                <a:rPr lang="en-US" sz="28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8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endParaRPr lang="en-US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80AAAC27-6EE4-9079-6F68-ED1EB8BAD0FA}"/>
                </a:ext>
              </a:extLst>
            </p:cNvPr>
            <p:cNvSpPr/>
            <p:nvPr/>
          </p:nvSpPr>
          <p:spPr>
            <a:xfrm rot="5400000">
              <a:off x="8178143" y="4606989"/>
              <a:ext cx="1596590" cy="1376371"/>
            </a:xfrm>
            <a:prstGeom prst="hexagon">
              <a:avLst/>
            </a:prstGeom>
            <a:solidFill>
              <a:srgbClr val="99FEFF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Hấp</a:t>
              </a:r>
              <a:r>
                <a:rPr lang="en-US" sz="24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b="1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phụ</a:t>
              </a:r>
              <a:endParaRPr lang="en-US" sz="24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84D5417-BA1F-2B56-843B-58BFE825BA9F}"/>
                </a:ext>
              </a:extLst>
            </p:cNvPr>
            <p:cNvSpPr/>
            <p:nvPr/>
          </p:nvSpPr>
          <p:spPr>
            <a:xfrm>
              <a:off x="8114218" y="2761527"/>
              <a:ext cx="1724445" cy="17244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030D0C3-CFA1-5FAF-D8CC-BDE9C36B65D5}"/>
                </a:ext>
              </a:extLst>
            </p:cNvPr>
            <p:cNvSpPr/>
            <p:nvPr/>
          </p:nvSpPr>
          <p:spPr>
            <a:xfrm>
              <a:off x="8716944" y="2525241"/>
              <a:ext cx="461665" cy="461665"/>
            </a:xfrm>
            <a:prstGeom prst="ellipse">
              <a:avLst/>
            </a:prstGeom>
            <a:solidFill>
              <a:srgbClr val="4393D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A21B8C8-5A91-D8DA-2790-1ECBABFD6757}"/>
                </a:ext>
              </a:extLst>
            </p:cNvPr>
            <p:cNvSpPr/>
            <p:nvPr/>
          </p:nvSpPr>
          <p:spPr>
            <a:xfrm>
              <a:off x="9607830" y="3390490"/>
              <a:ext cx="461665" cy="461665"/>
            </a:xfrm>
            <a:prstGeom prst="ellipse">
              <a:avLst/>
            </a:prstGeom>
            <a:solidFill>
              <a:srgbClr val="94B3F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E0EEBABB-6A95-453E-B26F-9CDAA68194E3}"/>
                </a:ext>
              </a:extLst>
            </p:cNvPr>
            <p:cNvSpPr/>
            <p:nvPr/>
          </p:nvSpPr>
          <p:spPr>
            <a:xfrm>
              <a:off x="8716944" y="4327419"/>
              <a:ext cx="461665" cy="461665"/>
            </a:xfrm>
            <a:prstGeom prst="ellipse">
              <a:avLst/>
            </a:prstGeom>
            <a:solidFill>
              <a:srgbClr val="70ECE9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Hexagon 36">
              <a:extLst>
                <a:ext uri="{FF2B5EF4-FFF2-40B4-BE49-F238E27FC236}">
                  <a16:creationId xmlns:a16="http://schemas.microsoft.com/office/drawing/2014/main" id="{0C8E70DF-715E-600A-FBDB-2A7645D2B4E8}"/>
                </a:ext>
              </a:extLst>
            </p:cNvPr>
            <p:cNvSpPr/>
            <p:nvPr/>
          </p:nvSpPr>
          <p:spPr>
            <a:xfrm>
              <a:off x="5717421" y="3037838"/>
              <a:ext cx="2259391" cy="1159229"/>
            </a:xfrm>
            <a:prstGeom prst="hexagon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3A90204-89F9-2E0D-D800-43E4C30DF039}"/>
                </a:ext>
              </a:extLst>
            </p:cNvPr>
            <p:cNvSpPr/>
            <p:nvPr/>
          </p:nvSpPr>
          <p:spPr>
            <a:xfrm>
              <a:off x="7883386" y="3386621"/>
              <a:ext cx="461665" cy="461665"/>
            </a:xfrm>
            <a:prstGeom prst="ellipse">
              <a:avLst/>
            </a:prstGeom>
            <a:solidFill>
              <a:srgbClr val="A767CB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EA1906E-B4C9-8905-6324-1C33697866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"/>
          <p:cNvSpPr txBox="1">
            <a:spLocks noGrp="1"/>
          </p:cNvSpPr>
          <p:nvPr>
            <p:ph type="title"/>
          </p:nvPr>
        </p:nvSpPr>
        <p:spPr>
          <a:xfrm>
            <a:off x="295138" y="179764"/>
            <a:ext cx="7286881" cy="241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1.3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Vật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liệu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tổng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MFO/TiO</a:t>
            </a:r>
            <a:r>
              <a:rPr lang="en-US" sz="36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FF000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9F4F98-33B2-2141-3ADA-C75E95E746FE}"/>
              </a:ext>
            </a:extLst>
          </p:cNvPr>
          <p:cNvGrpSpPr/>
          <p:nvPr/>
        </p:nvGrpSpPr>
        <p:grpSpPr>
          <a:xfrm>
            <a:off x="1152938" y="1756132"/>
            <a:ext cx="4124593" cy="1679713"/>
            <a:chOff x="1152938" y="1756132"/>
            <a:chExt cx="4124593" cy="1679713"/>
          </a:xfrm>
        </p:grpSpPr>
        <p:sp>
          <p:nvSpPr>
            <p:cNvPr id="2" name="Diamond 1">
              <a:extLst>
                <a:ext uri="{FF2B5EF4-FFF2-40B4-BE49-F238E27FC236}">
                  <a16:creationId xmlns:a16="http://schemas.microsoft.com/office/drawing/2014/main" id="{D651C700-2953-6463-06C1-1CCC27077E79}"/>
                </a:ext>
              </a:extLst>
            </p:cNvPr>
            <p:cNvSpPr/>
            <p:nvPr/>
          </p:nvSpPr>
          <p:spPr>
            <a:xfrm>
              <a:off x="1152938" y="1756132"/>
              <a:ext cx="1679713" cy="1679713"/>
            </a:xfrm>
            <a:prstGeom prst="diamond">
              <a:avLst/>
            </a:prstGeom>
            <a:solidFill>
              <a:srgbClr val="B983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6" name="Diamond 15">
              <a:extLst>
                <a:ext uri="{FF2B5EF4-FFF2-40B4-BE49-F238E27FC236}">
                  <a16:creationId xmlns:a16="http://schemas.microsoft.com/office/drawing/2014/main" id="{7F2442FE-6BC4-550A-7419-45077DD03989}"/>
                </a:ext>
              </a:extLst>
            </p:cNvPr>
            <p:cNvSpPr/>
            <p:nvPr/>
          </p:nvSpPr>
          <p:spPr>
            <a:xfrm>
              <a:off x="1238446" y="1841640"/>
              <a:ext cx="1508696" cy="150869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5013EA-C980-2927-009D-D7877A678AA1}"/>
                </a:ext>
              </a:extLst>
            </p:cNvPr>
            <p:cNvSpPr/>
            <p:nvPr/>
          </p:nvSpPr>
          <p:spPr>
            <a:xfrm>
              <a:off x="2809460" y="2574428"/>
              <a:ext cx="2087217" cy="69574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77B266-41BE-2EDA-E9AE-835C5C5AF3D5}"/>
                </a:ext>
              </a:extLst>
            </p:cNvPr>
            <p:cNvSpPr/>
            <p:nvPr/>
          </p:nvSpPr>
          <p:spPr>
            <a:xfrm>
              <a:off x="4838334" y="2384646"/>
              <a:ext cx="439197" cy="439197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5264484-8AD7-8821-16F6-98FD5BFC06C0}"/>
              </a:ext>
            </a:extLst>
          </p:cNvPr>
          <p:cNvGrpSpPr/>
          <p:nvPr/>
        </p:nvGrpSpPr>
        <p:grpSpPr>
          <a:xfrm>
            <a:off x="2258864" y="2855079"/>
            <a:ext cx="4042545" cy="1788877"/>
            <a:chOff x="2258864" y="2855079"/>
            <a:chExt cx="4062276" cy="1788877"/>
          </a:xfrm>
        </p:grpSpPr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F35039BE-3B5C-50D6-09EB-E8E98410D842}"/>
                </a:ext>
              </a:extLst>
            </p:cNvPr>
            <p:cNvSpPr/>
            <p:nvPr/>
          </p:nvSpPr>
          <p:spPr>
            <a:xfrm>
              <a:off x="2258865" y="2964243"/>
              <a:ext cx="1679713" cy="1679713"/>
            </a:xfrm>
            <a:prstGeom prst="diamond">
              <a:avLst/>
            </a:prstGeom>
            <a:solidFill>
              <a:srgbClr val="94B3FD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74FAB8AB-4D44-E3AF-DE52-0607BC53B091}"/>
                </a:ext>
              </a:extLst>
            </p:cNvPr>
            <p:cNvSpPr/>
            <p:nvPr/>
          </p:nvSpPr>
          <p:spPr>
            <a:xfrm>
              <a:off x="2344373" y="3049752"/>
              <a:ext cx="1508696" cy="150869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AA5ABDE7-861E-11D1-5683-9A06A54DDCFB}"/>
                </a:ext>
              </a:extLst>
            </p:cNvPr>
            <p:cNvSpPr/>
            <p:nvPr/>
          </p:nvSpPr>
          <p:spPr>
            <a:xfrm>
              <a:off x="2258864" y="2855079"/>
              <a:ext cx="624827" cy="639341"/>
            </a:xfrm>
            <a:prstGeom prst="diamond">
              <a:avLst/>
            </a:prstGeom>
            <a:gradFill>
              <a:gsLst>
                <a:gs pos="0">
                  <a:srgbClr val="B983FF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3B1BA50-A385-C046-C3F7-25E286068C41}"/>
                </a:ext>
              </a:extLst>
            </p:cNvPr>
            <p:cNvSpPr/>
            <p:nvPr/>
          </p:nvSpPr>
          <p:spPr>
            <a:xfrm>
              <a:off x="3853069" y="3781302"/>
              <a:ext cx="2087217" cy="69574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16CB14A-2DB6-136B-18E9-F98C86787C43}"/>
                </a:ext>
              </a:extLst>
            </p:cNvPr>
            <p:cNvSpPr/>
            <p:nvPr/>
          </p:nvSpPr>
          <p:spPr>
            <a:xfrm>
              <a:off x="5881943" y="3591520"/>
              <a:ext cx="439197" cy="439197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986D6BD-02E3-1935-5D45-ECA907DA2EE1}"/>
              </a:ext>
            </a:extLst>
          </p:cNvPr>
          <p:cNvGrpSpPr/>
          <p:nvPr/>
        </p:nvGrpSpPr>
        <p:grpSpPr>
          <a:xfrm>
            <a:off x="1152939" y="4050248"/>
            <a:ext cx="4066249" cy="1801819"/>
            <a:chOff x="1152939" y="4050248"/>
            <a:chExt cx="4066249" cy="1801819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0890E4F8-E7C6-0D77-8212-803E5B6C7482}"/>
                </a:ext>
              </a:extLst>
            </p:cNvPr>
            <p:cNvSpPr/>
            <p:nvPr/>
          </p:nvSpPr>
          <p:spPr>
            <a:xfrm>
              <a:off x="1152939" y="4172354"/>
              <a:ext cx="1679713" cy="1679713"/>
            </a:xfrm>
            <a:prstGeom prst="diamond">
              <a:avLst/>
            </a:prstGeom>
            <a:solidFill>
              <a:srgbClr val="94DAFF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0" name="Diamond 19">
              <a:extLst>
                <a:ext uri="{FF2B5EF4-FFF2-40B4-BE49-F238E27FC236}">
                  <a16:creationId xmlns:a16="http://schemas.microsoft.com/office/drawing/2014/main" id="{CB9D57FF-C2FF-844F-A6B1-F90F8A99636E}"/>
                </a:ext>
              </a:extLst>
            </p:cNvPr>
            <p:cNvSpPr/>
            <p:nvPr/>
          </p:nvSpPr>
          <p:spPr>
            <a:xfrm>
              <a:off x="1238446" y="4257862"/>
              <a:ext cx="1508696" cy="1508696"/>
            </a:xfrm>
            <a:prstGeom prst="diamon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626AB1E7-C334-6704-4FB1-4B6E9C274567}"/>
                </a:ext>
              </a:extLst>
            </p:cNvPr>
            <p:cNvSpPr/>
            <p:nvPr/>
          </p:nvSpPr>
          <p:spPr>
            <a:xfrm>
              <a:off x="2169791" y="4050248"/>
              <a:ext cx="713900" cy="704473"/>
            </a:xfrm>
            <a:prstGeom prst="diamond">
              <a:avLst/>
            </a:prstGeom>
            <a:gradFill>
              <a:gsLst>
                <a:gs pos="0">
                  <a:srgbClr val="94B3FD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85B1CB3-5431-7FFB-1E7D-BD8982596122}"/>
                </a:ext>
              </a:extLst>
            </p:cNvPr>
            <p:cNvSpPr/>
            <p:nvPr/>
          </p:nvSpPr>
          <p:spPr>
            <a:xfrm>
              <a:off x="2751117" y="5001403"/>
              <a:ext cx="2087217" cy="69574"/>
            </a:xfrm>
            <a:prstGeom prst="rect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152590F-3B6D-961D-6A72-823B6E78BFDA}"/>
                </a:ext>
              </a:extLst>
            </p:cNvPr>
            <p:cNvSpPr/>
            <p:nvPr/>
          </p:nvSpPr>
          <p:spPr>
            <a:xfrm>
              <a:off x="4779991" y="4811621"/>
              <a:ext cx="439197" cy="439197"/>
            </a:xfrm>
            <a:prstGeom prst="ellipse">
              <a:avLst/>
            </a:prstGeom>
            <a:solidFill>
              <a:schemeClr val="tx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Google Shape;206;p3">
            <a:extLst>
              <a:ext uri="{FF2B5EF4-FFF2-40B4-BE49-F238E27FC236}">
                <a16:creationId xmlns:a16="http://schemas.microsoft.com/office/drawing/2014/main" id="{95A44892-16D6-F428-A442-2D6E614C449F}"/>
              </a:ext>
            </a:extLst>
          </p:cNvPr>
          <p:cNvSpPr txBox="1"/>
          <p:nvPr/>
        </p:nvSpPr>
        <p:spPr>
          <a:xfrm>
            <a:off x="5451498" y="2312818"/>
            <a:ext cx="41969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xúc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tác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207;p3">
            <a:extLst>
              <a:ext uri="{FF2B5EF4-FFF2-40B4-BE49-F238E27FC236}">
                <a16:creationId xmlns:a16="http://schemas.microsoft.com/office/drawing/2014/main" id="{4A236B85-3CCE-8B69-002F-58E961A94B7E}"/>
              </a:ext>
            </a:extLst>
          </p:cNvPr>
          <p:cNvSpPr txBox="1"/>
          <p:nvPr/>
        </p:nvSpPr>
        <p:spPr>
          <a:xfrm>
            <a:off x="5451498" y="4739793"/>
            <a:ext cx="669202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Mở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rộng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độ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nhạy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cho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cả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vùng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UV-vis</a:t>
            </a:r>
            <a:endParaRPr/>
          </a:p>
        </p:txBody>
      </p:sp>
      <p:sp>
        <p:nvSpPr>
          <p:cNvPr id="31" name="Google Shape;208;p3">
            <a:extLst>
              <a:ext uri="{FF2B5EF4-FFF2-40B4-BE49-F238E27FC236}">
                <a16:creationId xmlns:a16="http://schemas.microsoft.com/office/drawing/2014/main" id="{FC7E594D-F039-A28D-29E8-A1FF01F0D735}"/>
              </a:ext>
            </a:extLst>
          </p:cNvPr>
          <p:cNvSpPr txBox="1"/>
          <p:nvPr/>
        </p:nvSpPr>
        <p:spPr>
          <a:xfrm>
            <a:off x="6599807" y="3519692"/>
            <a:ext cx="52661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năng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chống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ăn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mòn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học</a:t>
            </a:r>
            <a:endParaRPr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41B9AE0-5D46-9388-C69D-EFCA777C82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1"/>
          <p:cNvSpPr txBox="1">
            <a:spLocks noGrp="1"/>
          </p:cNvSpPr>
          <p:nvPr>
            <p:ph type="title"/>
          </p:nvPr>
        </p:nvSpPr>
        <p:spPr>
          <a:xfrm>
            <a:off x="258749" y="419878"/>
            <a:ext cx="11301879" cy="164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88" name="Google Shape;288;p11"/>
          <p:cNvSpPr txBox="1"/>
          <p:nvPr/>
        </p:nvSpPr>
        <p:spPr>
          <a:xfrm>
            <a:off x="673437" y="1585012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 tiêu nghiên cứu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289" name="Google Shape;289;p11"/>
          <p:cNvSpPr/>
          <p:nvPr/>
        </p:nvSpPr>
        <p:spPr>
          <a:xfrm>
            <a:off x="355594" y="1775301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1"/>
          <p:cNvSpPr txBox="1"/>
          <p:nvPr/>
        </p:nvSpPr>
        <p:spPr>
          <a:xfrm>
            <a:off x="248810" y="2778117"/>
            <a:ext cx="11259814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Tổng hợp thành công 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có khả năng quang phân hủy MB với hiệu suất cao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817DEE-6F16-30A3-CC63-37018792A929}"/>
              </a:ext>
            </a:extLst>
          </p:cNvPr>
          <p:cNvSpPr txBox="1"/>
          <p:nvPr/>
        </p:nvSpPr>
        <p:spPr>
          <a:xfrm>
            <a:off x="673437" y="2206891"/>
            <a:ext cx="299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tổng quát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4DD1F-67DD-F610-BFB2-1AFF8D0FBE08}"/>
              </a:ext>
            </a:extLst>
          </p:cNvPr>
          <p:cNvSpPr txBox="1"/>
          <p:nvPr/>
        </p:nvSpPr>
        <p:spPr>
          <a:xfrm>
            <a:off x="631372" y="3745558"/>
            <a:ext cx="26132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Mục tiêu cụ thể: </a:t>
            </a:r>
          </a:p>
        </p:txBody>
      </p:sp>
      <p:sp>
        <p:nvSpPr>
          <p:cNvPr id="11" name="Google Shape;290;p11">
            <a:extLst>
              <a:ext uri="{FF2B5EF4-FFF2-40B4-BE49-F238E27FC236}">
                <a16:creationId xmlns:a16="http://schemas.microsoft.com/office/drawing/2014/main" id="{7E67383E-FD4A-67D5-4E9C-1D95405AA585}"/>
              </a:ext>
            </a:extLst>
          </p:cNvPr>
          <p:cNvSpPr txBox="1"/>
          <p:nvPr/>
        </p:nvSpPr>
        <p:spPr>
          <a:xfrm>
            <a:off x="248810" y="4351799"/>
            <a:ext cx="11259814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Kết luận ảnh h</a:t>
            </a:r>
            <a:r>
              <a:rPr lang="vi-VN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ưởng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nhiệt độ nung, thời</a:t>
            </a: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gian nung đến hiệu suất xúc tác quang phân huỷ MB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- C</a:t>
            </a:r>
            <a:r>
              <a:rPr lang="vi-VN" sz="2800" b="0" i="0" u="none" strike="noStrike" cap="none">
                <a:solidFill>
                  <a:srgbClr val="000000"/>
                </a:solidFill>
                <a:latin typeface="Times New Roman"/>
                <a:cs typeface="Times New Roman"/>
                <a:sym typeface="Times New Roman"/>
              </a:rPr>
              <a:t>ơ</a:t>
            </a:r>
            <a:r>
              <a:rPr lang="en-US" sz="2800">
                <a:latin typeface="Times New Roman"/>
                <a:cs typeface="Times New Roman"/>
                <a:sym typeface="Times New Roman"/>
              </a:rPr>
              <a:t> chế xúc tác quang phân huỷ MB của MFO-TiO</a:t>
            </a:r>
            <a:r>
              <a:rPr lang="en-US" sz="2800" baseline="-25000">
                <a:latin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BEF99C5-B646-113A-F089-5482CE2C1B3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title"/>
          </p:nvPr>
        </p:nvSpPr>
        <p:spPr>
          <a:xfrm>
            <a:off x="258749" y="419878"/>
            <a:ext cx="11301879" cy="1642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98" name="Google Shape;298;p13"/>
          <p:cNvSpPr txBox="1"/>
          <p:nvPr/>
        </p:nvSpPr>
        <p:spPr>
          <a:xfrm>
            <a:off x="258749" y="2362165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1: Khảo sát ảnh hưởng của nhiệt độ nung đến đặc trưng và hiệu suất quang phân hủy MB của 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258749" y="3631831"/>
            <a:ext cx="10908154" cy="975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 2: Khảo sát ảnh hưởng của thời gian nung đến đặc trưng và hiệu suất quang phân hủy MB của 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3"/>
          <p:cNvSpPr txBox="1"/>
          <p:nvPr/>
        </p:nvSpPr>
        <p:spPr>
          <a:xfrm>
            <a:off x="258749" y="4922440"/>
            <a:ext cx="1160857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Nội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dung 3: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Nghiên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cứu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cơ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chế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quang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phân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hủy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MB </a:t>
            </a:r>
            <a:r>
              <a:rPr lang="en-US" sz="2800" b="0" i="0" u="none" strike="noStrike" cap="none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của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lang="en-US"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MFO-TiO</a:t>
            </a:r>
            <a:r>
              <a:rPr lang="en-US" sz="2800" b="0" i="0" u="none" strike="noStrike" cap="none" baseline="-25000">
                <a:solidFill>
                  <a:srgbClr val="000000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2</a:t>
            </a:r>
            <a:endParaRPr sz="2800" b="0" i="0" u="none" strike="noStrike" cap="none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01" name="Google Shape;301;p13"/>
          <p:cNvSpPr txBox="1"/>
          <p:nvPr/>
        </p:nvSpPr>
        <p:spPr>
          <a:xfrm>
            <a:off x="631372" y="1674084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 dung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302" name="Google Shape;302;p13"/>
          <p:cNvSpPr/>
          <p:nvPr/>
        </p:nvSpPr>
        <p:spPr>
          <a:xfrm>
            <a:off x="355594" y="1799420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D618396F-34B6-ED85-D5A8-DE01F665E9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"/>
          <p:cNvSpPr txBox="1">
            <a:spLocks noGrp="1"/>
          </p:cNvSpPr>
          <p:nvPr>
            <p:ph type="title"/>
          </p:nvPr>
        </p:nvSpPr>
        <p:spPr>
          <a:xfrm>
            <a:off x="258749" y="419878"/>
            <a:ext cx="11301879" cy="1446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1CDE"/>
              </a:buClr>
              <a:buSzPct val="100000"/>
              <a:buNone/>
            </a:pPr>
            <a: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I. TỔNG QUAN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1.4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Mục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tiêu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nội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dung,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pháp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nghiên</a:t>
            </a:r>
            <a:r>
              <a:rPr lang="en-US" sz="3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3600" b="1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cứu</a:t>
            </a:r>
            <a:br>
              <a:rPr lang="en-US" sz="3600" b="1">
                <a:solidFill>
                  <a:srgbClr val="121CDE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14"/>
          <p:cNvSpPr txBox="1"/>
          <p:nvPr/>
        </p:nvSpPr>
        <p:spPr>
          <a:xfrm>
            <a:off x="652214" y="1505881"/>
            <a:ext cx="1068441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rgbClr val="0070C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Phương pháp nghiên cứu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</p:txBody>
      </p:sp>
      <p:sp>
        <p:nvSpPr>
          <p:cNvPr id="317" name="Google Shape;317;p14"/>
          <p:cNvSpPr/>
          <p:nvPr/>
        </p:nvSpPr>
        <p:spPr>
          <a:xfrm>
            <a:off x="376436" y="1631217"/>
            <a:ext cx="275778" cy="26264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 w="25400" cap="flat" cmpd="sng">
            <a:solidFill>
              <a:srgbClr val="42719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DFD0CC-8570-0416-8D09-6D3E8557CDBE}"/>
              </a:ext>
            </a:extLst>
          </p:cNvPr>
          <p:cNvSpPr txBox="1"/>
          <p:nvPr/>
        </p:nvSpPr>
        <p:spPr>
          <a:xfrm>
            <a:off x="376436" y="2123659"/>
            <a:ext cx="67441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Tổng hợp vật liệu MFO-TiO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phương pháp sol – gel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41F8D7-0FA2-7943-114E-DD862EAC99AD}"/>
              </a:ext>
            </a:extLst>
          </p:cNvPr>
          <p:cNvSpPr txBox="1"/>
          <p:nvPr/>
        </p:nvSpPr>
        <p:spPr>
          <a:xfrm>
            <a:off x="376436" y="2717011"/>
            <a:ext cx="6077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Khảo sát hình thái cấu trúc vật liệu MFO-TiO</a:t>
            </a:r>
            <a:r>
              <a:rPr 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749C55-9BE1-0715-9267-306D7AE1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36" y="3429000"/>
            <a:ext cx="2190336" cy="1617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AD88F5-8560-F908-4F78-F9B4EF8D5877}"/>
              </a:ext>
            </a:extLst>
          </p:cNvPr>
          <p:cNvSpPr txBox="1"/>
          <p:nvPr/>
        </p:nvSpPr>
        <p:spPr>
          <a:xfrm>
            <a:off x="665934" y="5046164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Giản đồ XRD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CD183D-5927-6C75-B0D1-CE7EEA19181E}"/>
              </a:ext>
            </a:extLst>
          </p:cNvPr>
          <p:cNvSpPr txBox="1"/>
          <p:nvPr/>
        </p:nvSpPr>
        <p:spPr>
          <a:xfrm>
            <a:off x="3541500" y="6354080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Phổ FTIR</a:t>
            </a:r>
          </a:p>
        </p:txBody>
      </p:sp>
      <p:pic>
        <p:nvPicPr>
          <p:cNvPr id="1026" name="Picture 2" descr="Hệ thống quang phổ phấp thụ tia X QuantumLeap - ADTechnology">
            <a:extLst>
              <a:ext uri="{FF2B5EF4-FFF2-40B4-BE49-F238E27FC236}">
                <a16:creationId xmlns:a16="http://schemas.microsoft.com/office/drawing/2014/main" id="{5CF78627-0824-DCBF-5D95-A06835486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420" y="4391510"/>
            <a:ext cx="2190336" cy="194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CDB9A7-409F-E23C-17FB-2BC2A548B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864" y="3197807"/>
            <a:ext cx="2364478" cy="18483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A238C4-7101-4958-E23E-9DD4155E88D8}"/>
              </a:ext>
            </a:extLst>
          </p:cNvPr>
          <p:cNvSpPr txBox="1"/>
          <p:nvPr/>
        </p:nvSpPr>
        <p:spPr>
          <a:xfrm>
            <a:off x="6433543" y="5046164"/>
            <a:ext cx="13740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Phổ Raman</a:t>
            </a:r>
          </a:p>
        </p:txBody>
      </p:sp>
      <p:pic>
        <p:nvPicPr>
          <p:cNvPr id="1028" name="Picture 4" descr="Kính hiển vi điện tử quét (SEM) căn bản | Công ty TNHH Sao Đỏ Việt Nam">
            <a:extLst>
              <a:ext uri="{FF2B5EF4-FFF2-40B4-BE49-F238E27FC236}">
                <a16:creationId xmlns:a16="http://schemas.microsoft.com/office/drawing/2014/main" id="{FE9F7691-DCB1-632E-1D0C-E4646ACF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5450" y="4680051"/>
            <a:ext cx="2106781" cy="157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7A953E9-EE75-1EF2-6999-3D67FB3992A3}"/>
              </a:ext>
            </a:extLst>
          </p:cNvPr>
          <p:cNvSpPr txBox="1"/>
          <p:nvPr/>
        </p:nvSpPr>
        <p:spPr>
          <a:xfrm>
            <a:off x="9256752" y="6342862"/>
            <a:ext cx="121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Ảnh SEM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2E5B7B9-44FC-826D-B910-40A763592A5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232900" y="6356369"/>
            <a:ext cx="28448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20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/31</a:t>
            </a:r>
            <a:endParaRPr lang="en-US" sz="2000" b="0">
              <a:solidFill>
                <a:schemeClr val="tx1"/>
              </a:solidFill>
              <a:latin typeface="Times New Roman" panose="02020603050405020304" pitchFamily="18" charset="0"/>
              <a:ea typeface="Arabic Typesetting"/>
              <a:cs typeface="Times New Roman" panose="02020603050405020304" pitchFamily="18" charset="0"/>
              <a:sym typeface="Arabic Typesetting"/>
            </a:endParaRPr>
          </a:p>
        </p:txBody>
      </p:sp>
    </p:spTree>
    <p:extLst>
      <p:ext uri="{BB962C8B-B14F-4D97-AF65-F5344CB8AC3E}">
        <p14:creationId xmlns:p14="http://schemas.microsoft.com/office/powerpoint/2010/main" val="93028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2875</TotalTime>
  <Words>1515</Words>
  <Application>Microsoft Office PowerPoint</Application>
  <PresentationFormat>Widescreen</PresentationFormat>
  <Paragraphs>358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Arabic Typesetting</vt:lpstr>
      <vt:lpstr>Arial</vt:lpstr>
      <vt:lpstr>Calibri</vt:lpstr>
      <vt:lpstr>Times New Roman</vt:lpstr>
      <vt:lpstr>1_Office Theme</vt:lpstr>
      <vt:lpstr>Office Theme</vt:lpstr>
      <vt:lpstr>PowerPoint Presentation</vt:lpstr>
      <vt:lpstr>PowerPoint Presentation</vt:lpstr>
      <vt:lpstr>NỘI DUNG BÁO CÁO</vt:lpstr>
      <vt:lpstr>I. TỔNG QUAN 1.1 Vật liệu Titan đioxit (TiO2)  </vt:lpstr>
      <vt:lpstr>I. TỔNG QUAN 1.2 Vật liệu Ferrite magie (MgFe2O4, MFO)   </vt:lpstr>
      <vt:lpstr>I. TỔNG QUAN 1.3 Vật liệu tổng hợp MFO/TiO2  </vt:lpstr>
      <vt:lpstr>I. TỔNG QUAN 1.4 Mục tiêu, nội dung, phương pháp nghiên cứu </vt:lpstr>
      <vt:lpstr>I. TỔNG QUAN 1.4 Mục tiêu, nội dung, phương pháp nghiên cứu </vt:lpstr>
      <vt:lpstr>I. TỔNG QUAN 1.4 Mục tiêu, nội dung, phương pháp nghiên cứu </vt:lpstr>
      <vt:lpstr>II. THỰC NGHIỆM 2.1.1 NGUYÊN LIỆU VÀ HÓA CHẤT </vt:lpstr>
      <vt:lpstr>II. THỰC NGHIỆM 2.1.1 NGUYÊN LIỆU VÀ HÓA CHẤT </vt:lpstr>
      <vt:lpstr>II. THỰC NGHIỆM 2.1.2 DỤNG CỤ  </vt:lpstr>
      <vt:lpstr>II. THỰC NGHIỆM 2.1.2 DỤNG CỤ  </vt:lpstr>
      <vt:lpstr>II. THỰC NGHIỆM 2.1.3 TRANG THIẾT BỊ  </vt:lpstr>
      <vt:lpstr>II. THỰC NGHIỆM 2.2. ĐỊA ĐIỂM THỰC HIỆN </vt:lpstr>
      <vt:lpstr>II. THỰC NGHIỆM  </vt:lpstr>
      <vt:lpstr>II. THỰC NGHIỆM  </vt:lpstr>
      <vt:lpstr>II. THỰC NGHIỆM 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III. KẾT QUẢ </vt:lpstr>
      <vt:lpstr>IV. KẾ HOẠCH THỰC HIỆN LUẬN VĂN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AnhPhuong</dc:creator>
  <cp:lastModifiedBy>Admin</cp:lastModifiedBy>
  <cp:revision>36</cp:revision>
  <dcterms:created xsi:type="dcterms:W3CDTF">2015-04-07T05:38:57Z</dcterms:created>
  <dcterms:modified xsi:type="dcterms:W3CDTF">2022-09-22T23:40:33Z</dcterms:modified>
</cp:coreProperties>
</file>